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97" r:id="rId2"/>
    <p:sldId id="265" r:id="rId3"/>
    <p:sldId id="299" r:id="rId4"/>
    <p:sldId id="275" r:id="rId5"/>
    <p:sldId id="311" r:id="rId6"/>
    <p:sldId id="312" r:id="rId7"/>
    <p:sldId id="314" r:id="rId8"/>
    <p:sldId id="315" r:id="rId9"/>
    <p:sldId id="273" r:id="rId10"/>
    <p:sldId id="306" r:id="rId11"/>
    <p:sldId id="276" r:id="rId12"/>
    <p:sldId id="300" r:id="rId13"/>
    <p:sldId id="278" r:id="rId14"/>
    <p:sldId id="279" r:id="rId15"/>
    <p:sldId id="280" r:id="rId16"/>
    <p:sldId id="283" r:id="rId17"/>
    <p:sldId id="284" r:id="rId18"/>
    <p:sldId id="285" r:id="rId19"/>
    <p:sldId id="286" r:id="rId20"/>
    <p:sldId id="269" r:id="rId21"/>
    <p:sldId id="303" r:id="rId22"/>
    <p:sldId id="307" r:id="rId23"/>
    <p:sldId id="308" r:id="rId24"/>
    <p:sldId id="309" r:id="rId25"/>
    <p:sldId id="310" r:id="rId26"/>
    <p:sldId id="304" r:id="rId27"/>
    <p:sldId id="259" r:id="rId28"/>
    <p:sldId id="257" r:id="rId29"/>
    <p:sldId id="272" r:id="rId30"/>
    <p:sldId id="31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38D"/>
    <a:srgbClr val="EAB794"/>
    <a:srgbClr val="303843"/>
    <a:srgbClr val="CEA084"/>
    <a:srgbClr val="165675"/>
    <a:srgbClr val="479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463"/>
  </p:normalViewPr>
  <p:slideViewPr>
    <p:cSldViewPr snapToGrid="0">
      <p:cViewPr varScale="1">
        <p:scale>
          <a:sx n="110" d="100"/>
          <a:sy n="110" d="100"/>
        </p:scale>
        <p:origin x="131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9088D-F31D-F840-AEC9-9D41C0AD409B}" type="datetimeFigureOut">
              <a:rPr lang="en-KR" smtClean="0"/>
              <a:t>2022/03/27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AF5C6-AF01-1448-B1E3-51B75FF1935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646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조 발표를 맡은 </a:t>
            </a:r>
            <a:r>
              <a:rPr kumimoji="1" lang="en-US" altLang="ko-KR" dirty="0"/>
              <a:t>19</a:t>
            </a:r>
            <a:r>
              <a:rPr kumimoji="1" lang="ko-KR" altLang="en-US" dirty="0"/>
              <a:t>학번 기계공학부 </a:t>
            </a:r>
            <a:r>
              <a:rPr kumimoji="1" lang="ko-KR" altLang="en-US" dirty="0" err="1"/>
              <a:t>이미소입니다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조 제안서 발표 시작하겠습니다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9553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그래서 저희 조는</a:t>
            </a:r>
            <a:r>
              <a:rPr lang="en-US" altLang="ko-KR" dirty="0"/>
              <a:t>, </a:t>
            </a:r>
            <a:r>
              <a:rPr lang="ko-KR" altLang="en-US" dirty="0"/>
              <a:t>재택 근무자가 빠른 속도로 증가하고 있지만</a:t>
            </a:r>
            <a:r>
              <a:rPr lang="en-US" altLang="ko-KR" dirty="0"/>
              <a:t>, </a:t>
            </a:r>
            <a:r>
              <a:rPr lang="ko-KR" altLang="en-US" dirty="0"/>
              <a:t>그들을 위한 스마트 홈 시스템이 없어</a:t>
            </a:r>
            <a:r>
              <a:rPr lang="en-US" altLang="ko-KR" dirty="0"/>
              <a:t>, </a:t>
            </a:r>
            <a:r>
              <a:rPr lang="ko-KR" altLang="en-US" dirty="0"/>
              <a:t>집에서 비효율적인 업무 환경과 불편한 주거 환경이 지속되는 것에 주목했습니다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845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저희는 재택 근무자를 위한 스마트 홈</a:t>
            </a:r>
            <a:r>
              <a:rPr lang="en-US" altLang="ko-KR" dirty="0"/>
              <a:t>, </a:t>
            </a:r>
            <a:r>
              <a:rPr lang="ko-KR" altLang="en-US" dirty="0"/>
              <a:t>스마트 </a:t>
            </a:r>
            <a:r>
              <a:rPr lang="ko-KR" altLang="en-US" dirty="0" err="1"/>
              <a:t>홈패니를</a:t>
            </a:r>
            <a:r>
              <a:rPr lang="ko-KR" altLang="en-US" dirty="0"/>
              <a:t> 제안합니다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35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46296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스마트 </a:t>
            </a:r>
            <a:r>
              <a:rPr kumimoji="1" lang="ko-KR" altLang="en-US" dirty="0" err="1"/>
              <a:t>홈패니는</a:t>
            </a:r>
            <a:r>
              <a:rPr kumimoji="1" lang="ko-KR" altLang="en-US" dirty="0"/>
              <a:t> 주거 환경으로서의 집과 업무 환경으로서의 집이 하나의 공간에서 완벽하게 전환되는 것을 목표로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13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86931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307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주거 모드에서는</a:t>
            </a:r>
            <a:r>
              <a:rPr lang="en-US" altLang="ko-KR" dirty="0"/>
              <a:t>,</a:t>
            </a:r>
            <a:r>
              <a:rPr lang="ko-KR" altLang="en-US" dirty="0"/>
              <a:t> 편안한 분위기에서 업무에 신경 쓰지 않고 편히 쉴 수 있는 환경을 조성합니다</a:t>
            </a:r>
            <a:r>
              <a:rPr lang="en-US" altLang="ko-KR" dirty="0"/>
              <a:t>.</a:t>
            </a:r>
            <a:r>
              <a:rPr lang="ko-KR" altLang="en-US" dirty="0"/>
              <a:t> 업무 모드에서는</a:t>
            </a:r>
            <a:r>
              <a:rPr lang="en-US" altLang="ko-KR" dirty="0"/>
              <a:t>,</a:t>
            </a:r>
            <a:r>
              <a:rPr lang="ko-KR" altLang="en-US" dirty="0"/>
              <a:t> 사적인 일에 방해 받지 않고 업무에 집중할 수 있는 환경을 조성합니다</a:t>
            </a:r>
            <a:r>
              <a:rPr lang="en-US" altLang="ko-KR" dirty="0"/>
              <a:t>.</a:t>
            </a:r>
            <a:r>
              <a:rPr lang="ko-KR" altLang="en-US" dirty="0"/>
              <a:t> 각 사용자의 생활 패턴에 따라</a:t>
            </a:r>
            <a:r>
              <a:rPr lang="en-US" altLang="ko-KR" dirty="0"/>
              <a:t>,</a:t>
            </a:r>
            <a:r>
              <a:rPr lang="ko-KR" altLang="en-US" dirty="0"/>
              <a:t> 두 모드는 자동적으로 전환될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441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계획하고 있는 세부 기능에 대해 말씀드리겠습니다</a:t>
            </a:r>
            <a:r>
              <a:rPr lang="en-US" altLang="ko-KR" dirty="0"/>
              <a:t>.</a:t>
            </a:r>
            <a:r>
              <a:rPr lang="ko-KR" altLang="en-US" dirty="0"/>
              <a:t> 주거 모드일 때에는</a:t>
            </a:r>
            <a:r>
              <a:rPr lang="en-US" altLang="ko-KR" dirty="0"/>
              <a:t>,</a:t>
            </a:r>
            <a:r>
              <a:rPr lang="ko-KR" altLang="en-US" dirty="0"/>
              <a:t> 자동으로 자리 비움이 표시되고 업무 메신저의 </a:t>
            </a:r>
            <a:r>
              <a:rPr lang="ko-KR" altLang="en-US" dirty="0" err="1"/>
              <a:t>알람을</a:t>
            </a:r>
            <a:r>
              <a:rPr lang="ko-KR" altLang="en-US" dirty="0"/>
              <a:t> 끄도록 할 것입니다</a:t>
            </a:r>
            <a:r>
              <a:rPr lang="en-US" altLang="ko-KR" dirty="0"/>
              <a:t>.</a:t>
            </a:r>
            <a:r>
              <a:rPr lang="ko-KR" altLang="en-US" dirty="0"/>
              <a:t> 업무 모드일 때에는</a:t>
            </a:r>
            <a:r>
              <a:rPr lang="en-US" altLang="ko-KR" dirty="0"/>
              <a:t>,</a:t>
            </a:r>
            <a:r>
              <a:rPr lang="ko-KR" altLang="en-US" dirty="0"/>
              <a:t> 회의 시간에 따라 초인종을 무음으로 설정하고 알림을 통해 조용히 확인할 수 있도록 할 것입니다</a:t>
            </a:r>
            <a:r>
              <a:rPr lang="en-US" altLang="ko-KR" dirty="0"/>
              <a:t>.</a:t>
            </a:r>
            <a:r>
              <a:rPr lang="ko-KR" altLang="en-US" dirty="0"/>
              <a:t> 그리고 모드가 전환될 때마다</a:t>
            </a:r>
            <a:r>
              <a:rPr lang="en-US" altLang="ko-KR" dirty="0"/>
              <a:t>,</a:t>
            </a:r>
            <a:r>
              <a:rPr lang="ko-KR" altLang="en-US" dirty="0"/>
              <a:t> 각 환경에 적합한 조명</a:t>
            </a:r>
            <a:r>
              <a:rPr lang="en-US" altLang="ko-KR" dirty="0"/>
              <a:t>,</a:t>
            </a:r>
            <a:r>
              <a:rPr lang="ko-KR" altLang="en-US" dirty="0"/>
              <a:t> 온도</a:t>
            </a:r>
            <a:r>
              <a:rPr lang="en-US" altLang="ko-KR" dirty="0"/>
              <a:t>,</a:t>
            </a:r>
            <a:r>
              <a:rPr lang="ko-KR" altLang="en-US" dirty="0"/>
              <a:t> 그리고 커튼 위치가 적용되도록 할 것입니다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38735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기능별로 각 모드에서 어떻게 설정되는지 구체적으로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022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통합 관리 </a:t>
            </a:r>
            <a:r>
              <a:rPr lang="ko-KR" altLang="en-US" dirty="0" err="1"/>
              <a:t>어플을</a:t>
            </a:r>
            <a:r>
              <a:rPr lang="ko-KR" altLang="en-US" dirty="0"/>
              <a:t> 통해</a:t>
            </a:r>
            <a:r>
              <a:rPr lang="en-US" altLang="ko-KR" dirty="0"/>
              <a:t>, </a:t>
            </a:r>
            <a:r>
              <a:rPr lang="ko-KR" altLang="en-US" dirty="0"/>
              <a:t>일정을 확인하고 수정할 수 있도록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9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가지 모드만 고정되어 있는 것이 아니라</a:t>
            </a:r>
            <a:r>
              <a:rPr lang="en-US" altLang="ko-KR" dirty="0"/>
              <a:t>, </a:t>
            </a:r>
            <a:r>
              <a:rPr lang="ko-KR" altLang="en-US" dirty="0"/>
              <a:t>사용자가 모드 추가도 가능하도록 하여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모드별로</a:t>
            </a:r>
            <a:r>
              <a:rPr lang="ko-KR" altLang="en-US" dirty="0"/>
              <a:t> 원하는 환경을 세팅할 수 있도록 할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074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개요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목표와 방법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기대 효과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역할 분배와 계획 순으로 발표를 진행하겠습니다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710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위해 저희는 이러한 언어 및 툴들을 사용하여 개발을 진행할 예정입니다</a:t>
            </a:r>
            <a:r>
              <a:rPr lang="en-US" altLang="ko-KR" dirty="0"/>
              <a:t>.</a:t>
            </a:r>
          </a:p>
          <a:p>
            <a:r>
              <a:rPr kumimoji="1" lang="en-US" altLang="ko-KR" dirty="0"/>
              <a:t>Application – Flutter (</a:t>
            </a:r>
            <a:r>
              <a:rPr kumimoji="1" lang="ko-KR" altLang="en-US" dirty="0"/>
              <a:t>프레임워크로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OS</a:t>
            </a:r>
            <a:r>
              <a:rPr kumimoji="1" lang="ko-KR" altLang="en-US" dirty="0"/>
              <a:t>간 크로스 플랫폼을 가능케 합니다</a:t>
            </a:r>
            <a:r>
              <a:rPr kumimoji="1" lang="en-US" altLang="ko-KR" dirty="0"/>
              <a:t>), Android Studio</a:t>
            </a:r>
            <a:r>
              <a:rPr kumimoji="1" lang="ko-KR" altLang="en-US" dirty="0"/>
              <a:t> </a:t>
            </a:r>
            <a:r>
              <a:rPr kumimoji="1" lang="en-US" altLang="ko-KR" dirty="0"/>
              <a:t>(Java, XML </a:t>
            </a:r>
            <a:r>
              <a:rPr kumimoji="1" lang="ko-KR" altLang="en-US" dirty="0"/>
              <a:t>기반의 안드로이드 앱 개발 툴입니다</a:t>
            </a:r>
            <a:r>
              <a:rPr kumimoji="1" lang="en-US" altLang="ko-KR" dirty="0"/>
              <a:t>), </a:t>
            </a:r>
            <a:r>
              <a:rPr kumimoji="1" lang="en-US" altLang="ko-KR" dirty="0" err="1"/>
              <a:t>Xcode</a:t>
            </a:r>
            <a:r>
              <a:rPr kumimoji="1" lang="en-US" altLang="ko-KR" dirty="0"/>
              <a:t> (Swift</a:t>
            </a:r>
            <a:r>
              <a:rPr kumimoji="1" lang="ko-KR" altLang="en-US" dirty="0"/>
              <a:t> 언어를 이용한 </a:t>
            </a:r>
            <a:r>
              <a:rPr kumimoji="1" lang="en-US" altLang="ko-KR" dirty="0"/>
              <a:t>iOS</a:t>
            </a:r>
            <a:r>
              <a:rPr kumimoji="1" lang="ko-KR" altLang="en-US" dirty="0"/>
              <a:t> 앱 개발 툴입니다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Project Managing Tools – Jira, Notion, slack, </a:t>
            </a:r>
            <a:r>
              <a:rPr kumimoji="1" lang="en-US" altLang="ko-KR" dirty="0" err="1"/>
              <a:t>Github</a:t>
            </a:r>
            <a:r>
              <a:rPr kumimoji="1" lang="en-US" altLang="ko-KR" dirty="0"/>
              <a:t> (</a:t>
            </a:r>
            <a:r>
              <a:rPr kumimoji="1" lang="ko-KR" altLang="en-US" dirty="0"/>
              <a:t>전부 팀 관리 플랫폼입니다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Hardware – Arduino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언어입니다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Database – Amazon RDS(</a:t>
            </a:r>
            <a:r>
              <a:rPr kumimoji="1" lang="ko-KR" altLang="en-US" dirty="0"/>
              <a:t>아마존에서 제공하는 </a:t>
            </a:r>
            <a:r>
              <a:rPr kumimoji="1" lang="en-US" altLang="ko-KR" dirty="0"/>
              <a:t>RDBMS</a:t>
            </a:r>
            <a:r>
              <a:rPr kumimoji="1" lang="ko-KR" altLang="en-US" dirty="0"/>
              <a:t>기반 데이터베이스 관리 서비스입니다</a:t>
            </a:r>
            <a:r>
              <a:rPr kumimoji="1" lang="en-US" altLang="ko-KR" dirty="0"/>
              <a:t>),</a:t>
            </a:r>
            <a:r>
              <a:rPr kumimoji="1" lang="ko-KR" altLang="en-US" dirty="0"/>
              <a:t> </a:t>
            </a:r>
            <a:r>
              <a:rPr kumimoji="1" lang="en-US" altLang="ko-KR" dirty="0"/>
              <a:t>SQLite(C </a:t>
            </a:r>
            <a:r>
              <a:rPr kumimoji="1" lang="ko-KR" altLang="en-US" dirty="0"/>
              <a:t>기반의 어플리케이션에 내장하는 가벼운 형태의 </a:t>
            </a:r>
            <a:r>
              <a:rPr kumimoji="1" lang="en-US" altLang="ko-KR" dirty="0"/>
              <a:t>DBMS </a:t>
            </a:r>
            <a:r>
              <a:rPr kumimoji="1" lang="ko-KR" altLang="en-US" dirty="0"/>
              <a:t>소프트웨어입니다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Server – Amazon EC2(</a:t>
            </a:r>
            <a:r>
              <a:rPr kumimoji="1" lang="ko-KR" altLang="en-US" dirty="0"/>
              <a:t>아마존에서 제공하는 </a:t>
            </a:r>
            <a:r>
              <a:rPr kumimoji="1" lang="ko-KR" altLang="en-US" dirty="0" err="1"/>
              <a:t>클라우드</a:t>
            </a:r>
            <a:r>
              <a:rPr kumimoji="1" lang="ko-KR" altLang="en-US" dirty="0"/>
              <a:t> 기반 가상 컴퓨팅 파워를 제공하여 서버를 올릴 수 있는 서비스입니다</a:t>
            </a:r>
            <a:r>
              <a:rPr kumimoji="1" lang="en-US" altLang="ko-KR" dirty="0"/>
              <a:t>.),</a:t>
            </a:r>
            <a:r>
              <a:rPr kumimoji="1" lang="ko-KR" altLang="en-US" dirty="0"/>
              <a:t> </a:t>
            </a:r>
            <a:r>
              <a:rPr kumimoji="1" lang="en-US" altLang="ko-KR" dirty="0"/>
              <a:t>Node.js(</a:t>
            </a:r>
            <a:r>
              <a:rPr kumimoji="1" lang="ko-KR" altLang="en-US" dirty="0"/>
              <a:t>브라우저 기반 네트워크 어플리케이션 개발 소프트웨어 플랫폼입니다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99408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스마트 </a:t>
            </a:r>
            <a:r>
              <a:rPr lang="ko-KR" altLang="en-US" baseline="0" dirty="0" err="1"/>
              <a:t>홈패니를</a:t>
            </a:r>
            <a:r>
              <a:rPr lang="ko-KR" altLang="en-US" baseline="0" dirty="0"/>
              <a:t> 통해</a:t>
            </a:r>
            <a:r>
              <a:rPr lang="en-US" altLang="ko-KR" baseline="0" dirty="0"/>
              <a:t>,</a:t>
            </a:r>
            <a:r>
              <a:rPr lang="ko-KR" altLang="en-US" baseline="0" dirty="0"/>
              <a:t> 집도 아니고 회사도 아닌 공간으로부터 오는 스트레스에서 벗어날 수 있을 것입니다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360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78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모드 전환을 통해 주거 환경과 업무 환경을 분리하고</a:t>
            </a:r>
            <a:r>
              <a:rPr lang="en-US" altLang="ko-KR" dirty="0"/>
              <a:t>, </a:t>
            </a:r>
            <a:r>
              <a:rPr lang="ko-KR" altLang="en-US" dirty="0"/>
              <a:t>나에게 맞는 최적의 환경들을 조성할 수 있을 것입니다</a:t>
            </a:r>
            <a:r>
              <a:rPr lang="en-US" altLang="ko-KR" dirty="0"/>
              <a:t>. </a:t>
            </a:r>
            <a:r>
              <a:rPr lang="ko-KR" altLang="en-US" dirty="0"/>
              <a:t>또한 자동적인 환경 변화를 통해 편리하게 이용할 수 있을 것입니다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086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스마트 </a:t>
            </a:r>
            <a:r>
              <a:rPr lang="ko-KR" altLang="en-US" dirty="0" err="1"/>
              <a:t>홈패니를</a:t>
            </a:r>
            <a:r>
              <a:rPr lang="ko-KR" altLang="en-US" dirty="0"/>
              <a:t> 통해 다음과 같은 기대 효과를 제시합니다</a:t>
            </a:r>
            <a:r>
              <a:rPr lang="en-US" altLang="ko-KR" dirty="0"/>
              <a:t>.</a:t>
            </a:r>
            <a:r>
              <a:rPr lang="ko-KR" altLang="en-US" dirty="0"/>
              <a:t> 첫 번째</a:t>
            </a:r>
            <a:r>
              <a:rPr lang="en-US" altLang="ko-KR" dirty="0"/>
              <a:t>, </a:t>
            </a:r>
            <a:r>
              <a:rPr lang="ko-KR" altLang="en-US" dirty="0"/>
              <a:t>주거 환경의 분리를 통해 업무에 대한 강박감에서 벗어나 삶을 온전하게 유지할 수 있을 것입니다</a:t>
            </a:r>
            <a:r>
              <a:rPr lang="en-US" altLang="ko-KR" dirty="0"/>
              <a:t>. </a:t>
            </a:r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업무 환경의 분리를 통해 집에서도 업무 효율이 향상될 것입니다</a:t>
            </a:r>
            <a:r>
              <a:rPr lang="en-US" altLang="ko-KR" dirty="0"/>
              <a:t>. 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개인에게 최적화된 환경과 규칙적인 라이프 사이클을 통해 삶의 질이 향상될 것입니다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5733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06147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저희는 역할을 각 팀원의 스킬 및 지식에 따라 다음과 같이 분배하였습니다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27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39536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다음과 같은 일정으로 개발을 진행할 예정입니다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28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995227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이상으로 </a:t>
            </a:r>
            <a:r>
              <a:rPr kumimoji="1" lang="en-US" altLang="ko-KR" dirty="0"/>
              <a:t>1</a:t>
            </a:r>
            <a:r>
              <a:rPr kumimoji="1" lang="ko-KR" altLang="en-US" dirty="0"/>
              <a:t>조 발표를 마치겠습니다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29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7724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995945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9735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baseline="0" dirty="0"/>
              <a:t>최근 들어 </a:t>
            </a:r>
            <a:r>
              <a:rPr lang="ko-KR" altLang="en-US" baseline="0" dirty="0" err="1"/>
              <a:t>크리에이터</a:t>
            </a:r>
            <a:r>
              <a:rPr lang="en-US" altLang="ko-KR" baseline="0" dirty="0"/>
              <a:t>,</a:t>
            </a:r>
            <a:r>
              <a:rPr lang="ko-KR" altLang="en-US" baseline="0" dirty="0"/>
              <a:t> 프리랜서뿐만 아니라 여러 직종에서 재택 근무자가 증가하고 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4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baseline="0" dirty="0"/>
              <a:t>통계청 자료에 따르면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국내 재택 근무자는 </a:t>
            </a:r>
            <a:r>
              <a:rPr lang="en-US" altLang="ko-KR" baseline="0" dirty="0"/>
              <a:t>2020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53</a:t>
            </a:r>
            <a:r>
              <a:rPr lang="ko-KR" altLang="en-US" baseline="0" dirty="0"/>
              <a:t>만명에서 </a:t>
            </a:r>
            <a:r>
              <a:rPr lang="en-US" altLang="ko-KR" baseline="0" dirty="0"/>
              <a:t>2021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114</a:t>
            </a:r>
            <a:r>
              <a:rPr lang="ko-KR" altLang="en-US" baseline="0" dirty="0"/>
              <a:t>만명으로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en-US" altLang="ko-KR" baseline="0" dirty="0"/>
              <a:t>2</a:t>
            </a:r>
            <a:r>
              <a:rPr lang="ko-KR" altLang="en-US" baseline="0" dirty="0"/>
              <a:t>배 이상 증가했습니다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8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dirty="0"/>
              <a:t>그러나 국내 재택 근무자 </a:t>
            </a:r>
            <a:r>
              <a:rPr lang="en-US" altLang="ko-KR" dirty="0"/>
              <a:t>400</a:t>
            </a:r>
            <a:r>
              <a:rPr lang="ko-KR" altLang="en-US" dirty="0"/>
              <a:t>명을 대상으로 조사한 설문조사에 따르면</a:t>
            </a:r>
            <a:r>
              <a:rPr lang="en-US" altLang="ko-KR" dirty="0"/>
              <a:t>, </a:t>
            </a:r>
            <a:r>
              <a:rPr lang="ko-KR" altLang="en-US" dirty="0"/>
              <a:t>절반은 재택근무를 그만두기를 희망했습니다</a:t>
            </a:r>
            <a:r>
              <a:rPr lang="en-US" altLang="ko-KR" dirty="0"/>
              <a:t>. </a:t>
            </a:r>
            <a:r>
              <a:rPr lang="ko-KR" altLang="en-US" dirty="0"/>
              <a:t>이에 대한 가장 큰 이유로는 일과 휴식의 경계가 무너지고 있다는 점을 꼽았습니다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46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11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</a:t>
            </a:r>
            <a:r>
              <a:rPr lang="en-US" altLang="ko-KR" dirty="0"/>
              <a:t>,</a:t>
            </a:r>
            <a:r>
              <a:rPr lang="ko-KR" altLang="en-US" dirty="0"/>
              <a:t> 현재 국내 </a:t>
            </a:r>
            <a:r>
              <a:rPr lang="ko-KR" altLang="en-US" dirty="0" err="1"/>
              <a:t>스마트홈</a:t>
            </a:r>
            <a:r>
              <a:rPr lang="ko-KR" altLang="en-US" dirty="0"/>
              <a:t> 시장은 어떤 상황일까요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현재 국내에는 여러 회사의 스마트 홈 제품이 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공기청정기</a:t>
            </a:r>
            <a:r>
              <a:rPr lang="en-US" altLang="ko-KR" dirty="0"/>
              <a:t>,</a:t>
            </a:r>
            <a:r>
              <a:rPr lang="ko-KR" altLang="en-US" dirty="0"/>
              <a:t> 홈 카메라 등 주거 환경에 초점이 맞춰져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아직 재택 근무를 위한 기능은 찾아볼 수 없었습니다</a:t>
            </a:r>
            <a:r>
              <a:rPr lang="en-US" altLang="ko-KR" dirty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687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658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3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2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61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1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8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3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5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5101C-92C3-4CE6-A26E-D64A1A4F0B93}" type="datetimeFigureOut">
              <a:rPr lang="ko-KR" altLang="en-US" smtClean="0"/>
              <a:t>2022. 3. 27.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5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LhUJy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67545" y="1190038"/>
            <a:ext cx="107703" cy="80132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>
              <a:solidFill>
                <a:srgbClr val="8A838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5248" y="1113045"/>
            <a:ext cx="7008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pc="-150" dirty="0"/>
              <a:t>Project Proposal</a:t>
            </a:r>
            <a:endParaRPr lang="ko-KR" altLang="en-US" spc="-150" dirty="0"/>
          </a:p>
        </p:txBody>
      </p:sp>
      <p:sp>
        <p:nvSpPr>
          <p:cNvPr id="10" name="TextBox 9"/>
          <p:cNvSpPr txBox="1"/>
          <p:nvPr/>
        </p:nvSpPr>
        <p:spPr>
          <a:xfrm>
            <a:off x="1175248" y="1606688"/>
            <a:ext cx="751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2400" spc="-150" dirty="0">
                <a:solidFill>
                  <a:srgbClr val="EAB794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Smart </a:t>
            </a:r>
            <a:r>
              <a:rPr lang="en-US" altLang="ko-KR" sz="2400" spc="-150" dirty="0" err="1">
                <a:solidFill>
                  <a:srgbClr val="EAB794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Homepany</a:t>
            </a:r>
            <a:r>
              <a:rPr lang="en-US" altLang="ko-KR" sz="2400" spc="-150" dirty="0">
                <a:solidFill>
                  <a:srgbClr val="EAB794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4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</a:t>
            </a:r>
            <a:r>
              <a:rPr lang="en-US" altLang="ko-KR" sz="2400" spc="-150" dirty="0">
                <a:solidFill>
                  <a:srgbClr val="8A838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Customize your workplace</a:t>
            </a:r>
            <a:endParaRPr lang="ko-KR" altLang="en-US" sz="2400" spc="-150" dirty="0">
              <a:solidFill>
                <a:srgbClr val="8A838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6159" y="5270048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defRPr sz="28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pPr algn="l"/>
            <a:r>
              <a:rPr lang="ko-KR" altLang="en-US" sz="1800" b="0" spc="-150" dirty="0" err="1"/>
              <a:t>김민현</a:t>
            </a:r>
            <a:r>
              <a:rPr lang="ko-KR" altLang="en-US" sz="1800" b="0" spc="-150" dirty="0"/>
              <a:t>    </a:t>
            </a:r>
            <a:r>
              <a:rPr lang="en-US" altLang="ko-KR" sz="1800" b="0" spc="-150" dirty="0"/>
              <a:t>|</a:t>
            </a:r>
            <a:r>
              <a:rPr lang="ko-KR" altLang="en-US" sz="1800" b="0" spc="-150" dirty="0"/>
              <a:t>    김영빈    </a:t>
            </a:r>
            <a:r>
              <a:rPr lang="en-US" altLang="ko-KR" sz="1800" b="0" spc="-150" dirty="0"/>
              <a:t>|</a:t>
            </a:r>
            <a:r>
              <a:rPr lang="ko-KR" altLang="en-US" sz="1800" b="0" spc="-150" dirty="0"/>
              <a:t>    김종헌</a:t>
            </a:r>
            <a:endParaRPr lang="en-US" altLang="ko-KR" sz="1800" b="0" spc="-150" dirty="0"/>
          </a:p>
          <a:p>
            <a:pPr algn="l"/>
            <a:r>
              <a:rPr lang="ko-KR" altLang="en-US" sz="1800" b="0" spc="-150" dirty="0"/>
              <a:t>오세훈    </a:t>
            </a:r>
            <a:r>
              <a:rPr lang="en-US" altLang="ko-KR" sz="1800" b="0" spc="-150" dirty="0"/>
              <a:t>|</a:t>
            </a:r>
            <a:r>
              <a:rPr lang="ko-KR" altLang="en-US" sz="1800" b="0" spc="-150" dirty="0"/>
              <a:t>    </a:t>
            </a:r>
            <a:r>
              <a:rPr lang="ko-KR" altLang="en-US" sz="1800" b="0" spc="-150" dirty="0" err="1"/>
              <a:t>이미소</a:t>
            </a:r>
            <a:r>
              <a:rPr lang="ko-KR" altLang="en-US" sz="1800" b="0" spc="-150" dirty="0"/>
              <a:t>    </a:t>
            </a:r>
            <a:r>
              <a:rPr lang="en-US" altLang="ko-KR" sz="1800" b="0" spc="-150" dirty="0"/>
              <a:t>|</a:t>
            </a:r>
            <a:r>
              <a:rPr lang="ko-KR" altLang="en-US" sz="1800" b="0" spc="-150" dirty="0"/>
              <a:t>    </a:t>
            </a:r>
            <a:r>
              <a:rPr lang="ko-KR" altLang="en-US" sz="1800" b="0" spc="-150" dirty="0" err="1"/>
              <a:t>임세창</a:t>
            </a:r>
            <a:r>
              <a:rPr lang="ko-KR" altLang="en-US" sz="1800" b="0" spc="-150" dirty="0"/>
              <a:t>    </a:t>
            </a:r>
            <a:r>
              <a:rPr lang="en-US" altLang="ko-KR" sz="1800" b="0" spc="-150" dirty="0"/>
              <a:t>|</a:t>
            </a:r>
            <a:r>
              <a:rPr lang="ko-KR" altLang="en-US" sz="1800" b="0" spc="-150" dirty="0"/>
              <a:t>    홍권</a:t>
            </a:r>
            <a:endParaRPr lang="en-US" altLang="ko-KR" sz="1800" b="0" spc="-1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7EA689-EC0E-E844-94D0-AB35FD503BF4}"/>
              </a:ext>
            </a:extLst>
          </p:cNvPr>
          <p:cNvSpPr/>
          <p:nvPr/>
        </p:nvSpPr>
        <p:spPr>
          <a:xfrm>
            <a:off x="7346159" y="4746828"/>
            <a:ext cx="1256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Team 1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D38146-0E69-224D-B833-D08E1EE3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9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4293896" y="4418525"/>
            <a:ext cx="3412145" cy="1296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A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2" name="타원 31"/>
          <p:cNvSpPr/>
          <p:nvPr/>
        </p:nvSpPr>
        <p:spPr>
          <a:xfrm>
            <a:off x="8263144" y="2139408"/>
            <a:ext cx="2880000" cy="28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8A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타원 30"/>
          <p:cNvSpPr/>
          <p:nvPr/>
        </p:nvSpPr>
        <p:spPr>
          <a:xfrm>
            <a:off x="943243" y="2139408"/>
            <a:ext cx="2880000" cy="28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8A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6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8647025" y="3117742"/>
            <a:ext cx="211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7099" y="2883386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Increasing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 Workers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293896" y="3196619"/>
            <a:ext cx="3412146" cy="769915"/>
          </a:xfrm>
          <a:prstGeom prst="rightArrow">
            <a:avLst>
              <a:gd name="adj1" fmla="val 30740"/>
              <a:gd name="adj2" fmla="val 57874"/>
            </a:avLst>
          </a:prstGeom>
          <a:noFill/>
          <a:ln>
            <a:solidFill>
              <a:srgbClr val="8A838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9" name="TextBox 28"/>
          <p:cNvSpPr txBox="1"/>
          <p:nvPr/>
        </p:nvSpPr>
        <p:spPr>
          <a:xfrm>
            <a:off x="4308199" y="4651318"/>
            <a:ext cx="3401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NO Smart Home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NO System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나눔바른고딕 Light" panose="020B060302010102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A0A7B8-9A48-984C-BFBE-6DC2D33B7C6A}"/>
              </a:ext>
            </a:extLst>
          </p:cNvPr>
          <p:cNvSpPr txBox="1"/>
          <p:nvPr/>
        </p:nvSpPr>
        <p:spPr>
          <a:xfrm>
            <a:off x="8176695" y="3579407"/>
            <a:ext cx="305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Inefficient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Work &amp;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Uncomfortable Rest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A0A7B8-9A48-984C-BFBE-6DC2D33B7C6A}"/>
              </a:ext>
            </a:extLst>
          </p:cNvPr>
          <p:cNvSpPr txBox="1"/>
          <p:nvPr/>
        </p:nvSpPr>
        <p:spPr>
          <a:xfrm>
            <a:off x="856796" y="3714384"/>
            <a:ext cx="305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Personal &amp;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Flexible Workstyle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E2FC8B-7CD8-E946-82ED-0A6ACB31C94D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6D28F-1E22-8F4E-AEDA-66C22AC848CA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Motivation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DA6660-95C0-374A-BB53-4190F48F74D2}"/>
              </a:ext>
            </a:extLst>
          </p:cNvPr>
          <p:cNvSpPr txBox="1"/>
          <p:nvPr/>
        </p:nvSpPr>
        <p:spPr>
          <a:xfrm>
            <a:off x="895991" y="847522"/>
            <a:ext cx="35715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Specialized for Home Workers</a:t>
            </a:r>
            <a:endParaRPr lang="ko-KR" altLang="en-US" sz="1700" b="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35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2" grpId="0" animBg="1"/>
      <p:bldP spid="31" grpId="0" animBg="1"/>
      <p:bldP spid="13" grpId="0"/>
      <p:bldP spid="15" grpId="0"/>
      <p:bldP spid="4" grpId="0" animBg="1"/>
      <p:bldP spid="29" grpId="0"/>
      <p:bldP spid="30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6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70FAAB-B0DB-7349-8F9E-61F5BB8A7607}"/>
              </a:ext>
            </a:extLst>
          </p:cNvPr>
          <p:cNvSpPr txBox="1"/>
          <p:nvPr/>
        </p:nvSpPr>
        <p:spPr>
          <a:xfrm>
            <a:off x="3288287" y="3174537"/>
            <a:ext cx="5615425" cy="85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Smart-</a:t>
            </a:r>
            <a:r>
              <a:rPr lang="en-US" altLang="ko-KR" sz="50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Homepany</a:t>
            </a:r>
            <a:endParaRPr lang="ko-KR" altLang="en-US" sz="5000" b="1" i="1" dirty="0">
              <a:solidFill>
                <a:schemeClr val="tx1">
                  <a:lumMod val="75000"/>
                  <a:lumOff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382066-4A5A-7849-822A-F7DA7AF1219C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F396E0-1BDD-4244-8F87-3E2E6876C0E9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Motivation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31F88-88EA-3447-8789-8A597B61738C}"/>
              </a:ext>
            </a:extLst>
          </p:cNvPr>
          <p:cNvSpPr txBox="1"/>
          <p:nvPr/>
        </p:nvSpPr>
        <p:spPr>
          <a:xfrm>
            <a:off x="895991" y="847522"/>
            <a:ext cx="35715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Specialized for Home Workers</a:t>
            </a:r>
            <a:endParaRPr lang="ko-KR" altLang="en-US" sz="1700" b="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975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nterior Design Room House Home Apartment Condo (199) Wallpapers ...  Desktop Background">
            <a:extLst>
              <a:ext uri="{FF2B5EF4-FFF2-40B4-BE49-F238E27FC236}">
                <a16:creationId xmlns:a16="http://schemas.microsoft.com/office/drawing/2014/main" id="{5F8F95DD-C9D3-1A4B-87AF-37F7683F6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6253" y="-72189"/>
            <a:ext cx="3975235" cy="70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 rot="158741">
            <a:off x="-605910" y="-726348"/>
            <a:ext cx="4721523" cy="8310696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직사각형 19"/>
          <p:cNvSpPr/>
          <p:nvPr/>
        </p:nvSpPr>
        <p:spPr>
          <a:xfrm>
            <a:off x="5883222" y="4492311"/>
            <a:ext cx="288032" cy="60959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D1B40-1703-514D-A4E7-51FC63C284EE}"/>
              </a:ext>
            </a:extLst>
          </p:cNvPr>
          <p:cNvSpPr txBox="1"/>
          <p:nvPr/>
        </p:nvSpPr>
        <p:spPr>
          <a:xfrm>
            <a:off x="178160" y="362277"/>
            <a:ext cx="8640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02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28620-8F75-3840-981C-9A555DDE62F0}"/>
              </a:ext>
            </a:extLst>
          </p:cNvPr>
          <p:cNvSpPr txBox="1"/>
          <p:nvPr/>
        </p:nvSpPr>
        <p:spPr>
          <a:xfrm>
            <a:off x="5770282" y="3784425"/>
            <a:ext cx="642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4000" spc="-150" dirty="0"/>
              <a:t>GOAL &amp; 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164B50-066B-EA4C-9B39-3DA53893EEBC}"/>
              </a:ext>
            </a:extLst>
          </p:cNvPr>
          <p:cNvSpPr txBox="1"/>
          <p:nvPr/>
        </p:nvSpPr>
        <p:spPr>
          <a:xfrm>
            <a:off x="5770283" y="4685932"/>
            <a:ext cx="6421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2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01. Goal</a:t>
            </a:r>
          </a:p>
          <a:p>
            <a:r>
              <a:rPr lang="en-US" altLang="ko-KR" sz="2400" b="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02. Method</a:t>
            </a:r>
            <a:endParaRPr lang="en-US" altLang="ko-KR" sz="2600" b="0" spc="-15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24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창문, 실내, 생활, 방이(가) 표시된 사진&#10;&#10;자동 생성된 설명">
            <a:extLst>
              <a:ext uri="{FF2B5EF4-FFF2-40B4-BE49-F238E27FC236}">
                <a16:creationId xmlns:a16="http://schemas.microsoft.com/office/drawing/2014/main" id="{B182966B-7C53-BB4E-925F-5FA35DB08C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  <a14:imgEffect>
                      <a14:brightnessContrast bright="15000" contras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74" name="그룹 73"/>
          <p:cNvGrpSpPr/>
          <p:nvPr/>
        </p:nvGrpSpPr>
        <p:grpSpPr>
          <a:xfrm>
            <a:off x="1199456" y="2352818"/>
            <a:ext cx="9793088" cy="3054244"/>
            <a:chOff x="3513028" y="3677294"/>
            <a:chExt cx="2924571" cy="2290683"/>
          </a:xfrm>
        </p:grpSpPr>
        <p:sp>
          <p:nvSpPr>
            <p:cNvPr id="58" name="TextBox 57"/>
            <p:cNvSpPr txBox="1"/>
            <p:nvPr/>
          </p:nvSpPr>
          <p:spPr>
            <a:xfrm>
              <a:off x="3513028" y="4302908"/>
              <a:ext cx="2924571" cy="484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500" b="1"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</a:lstStyle>
            <a:p>
              <a:pPr algn="ctr"/>
              <a:r>
                <a:rPr lang="en-US" altLang="ko-KR" sz="3600" i="1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A magical switching from home to company</a:t>
              </a:r>
              <a:endParaRPr lang="ko-KR" altLang="en-US" sz="3600" i="1" dirty="0"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716016" y="3677294"/>
              <a:ext cx="393085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“</a:t>
              </a:r>
              <a:endParaRPr lang="ko-KR" altLang="en-US" sz="8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716016" y="4975398"/>
              <a:ext cx="393085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”</a:t>
              </a:r>
              <a:endParaRPr lang="ko-KR" altLang="en-US" sz="8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FBFF13-3030-5E45-87E1-4B0211AEF676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E8DC8-7254-1449-B2A8-76A1F58122DD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Goal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229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C8221-7AE5-0F4D-A72F-395BF4205906}"/>
              </a:ext>
            </a:extLst>
          </p:cNvPr>
          <p:cNvSpPr txBox="1"/>
          <p:nvPr/>
        </p:nvSpPr>
        <p:spPr>
          <a:xfrm>
            <a:off x="474884" y="5047205"/>
            <a:ext cx="11434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</a:t>
            </a:r>
          </a:p>
          <a:p>
            <a:pPr algn="ctr"/>
            <a:r>
              <a:rPr lang="en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Switch </a:t>
            </a:r>
            <a:r>
              <a:rPr lang="en-US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between them </a:t>
            </a:r>
          </a:p>
          <a:p>
            <a:pPr algn="ctr"/>
            <a:r>
              <a:rPr lang="en-US" sz="24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easily, quickly, even automatically</a:t>
            </a:r>
            <a:endParaRPr lang="en-KR" sz="24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6281259-2C44-D246-8DD3-77366E61B81B}"/>
              </a:ext>
            </a:extLst>
          </p:cNvPr>
          <p:cNvGrpSpPr/>
          <p:nvPr/>
        </p:nvGrpSpPr>
        <p:grpSpPr>
          <a:xfrm>
            <a:off x="3603332" y="1978914"/>
            <a:ext cx="5158505" cy="2900172"/>
            <a:chOff x="2515644" y="783255"/>
            <a:chExt cx="3868879" cy="2175129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449954A-7913-FF4D-BA5C-4EB8A372F2E4}"/>
                </a:ext>
              </a:extLst>
            </p:cNvPr>
            <p:cNvSpPr/>
            <p:nvPr/>
          </p:nvSpPr>
          <p:spPr>
            <a:xfrm>
              <a:off x="2515644" y="783256"/>
              <a:ext cx="2175128" cy="2175128"/>
            </a:xfrm>
            <a:prstGeom prst="ellipse">
              <a:avLst/>
            </a:prstGeom>
            <a:solidFill>
              <a:srgbClr val="CEA084">
                <a:alpha val="5179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15F6D7A-FDDC-EB4B-B874-CC264F5A11EF}"/>
                </a:ext>
              </a:extLst>
            </p:cNvPr>
            <p:cNvSpPr/>
            <p:nvPr/>
          </p:nvSpPr>
          <p:spPr>
            <a:xfrm>
              <a:off x="4209395" y="783255"/>
              <a:ext cx="2175128" cy="2175128"/>
            </a:xfrm>
            <a:prstGeom prst="ellipse">
              <a:avLst/>
            </a:prstGeom>
            <a:solidFill>
              <a:srgbClr val="165675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2A3CB30-0F98-C54F-A75E-065B474DD5A3}"/>
              </a:ext>
            </a:extLst>
          </p:cNvPr>
          <p:cNvSpPr/>
          <p:nvPr/>
        </p:nvSpPr>
        <p:spPr>
          <a:xfrm>
            <a:off x="178027" y="2652619"/>
            <a:ext cx="32015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</a:p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Make home </a:t>
            </a:r>
          </a:p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a best place to rest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E9A632-F74A-934E-9FF3-9C1F1E7EB8A0}"/>
              </a:ext>
            </a:extLst>
          </p:cNvPr>
          <p:cNvSpPr/>
          <p:nvPr/>
        </p:nvSpPr>
        <p:spPr>
          <a:xfrm>
            <a:off x="9195406" y="2652619"/>
            <a:ext cx="298511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</a:t>
            </a:r>
          </a:p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Make home</a:t>
            </a:r>
          </a:p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a best place to work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783FBF-A1C0-5841-8AA5-E927A754A562}"/>
              </a:ext>
            </a:extLst>
          </p:cNvPr>
          <p:cNvCxnSpPr>
            <a:cxnSpLocks/>
          </p:cNvCxnSpPr>
          <p:nvPr/>
        </p:nvCxnSpPr>
        <p:spPr>
          <a:xfrm>
            <a:off x="2732737" y="2896386"/>
            <a:ext cx="1741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Shape&#10;&#10;Description automatically generated with low confidence">
            <a:extLst>
              <a:ext uri="{FF2B5EF4-FFF2-40B4-BE49-F238E27FC236}">
                <a16:creationId xmlns:a16="http://schemas.microsoft.com/office/drawing/2014/main" id="{8A18AE74-10B4-ED45-82E2-278749F19F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463" y="2894693"/>
            <a:ext cx="1009907" cy="1009907"/>
          </a:xfrm>
          <a:prstGeom prst="rect">
            <a:avLst/>
          </a:prstGeom>
        </p:spPr>
      </p:pic>
      <p:pic>
        <p:nvPicPr>
          <p:cNvPr id="67" name="Picture 66" descr="Shape&#10;&#10;Description automatically generated with low confidence">
            <a:extLst>
              <a:ext uri="{FF2B5EF4-FFF2-40B4-BE49-F238E27FC236}">
                <a16:creationId xmlns:a16="http://schemas.microsoft.com/office/drawing/2014/main" id="{1DA4D9CF-218B-7645-B50F-A7C28C1696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884" y="2851762"/>
            <a:ext cx="1008000" cy="1008000"/>
          </a:xfrm>
          <a:prstGeom prst="rect">
            <a:avLst/>
          </a:prstGeom>
        </p:spPr>
      </p:pic>
      <p:pic>
        <p:nvPicPr>
          <p:cNvPr id="71" name="Picture 70" descr="Shape&#10;&#10;Description automatically generated with low confidence">
            <a:extLst>
              <a:ext uri="{FF2B5EF4-FFF2-40B4-BE49-F238E27FC236}">
                <a16:creationId xmlns:a16="http://schemas.microsoft.com/office/drawing/2014/main" id="{D71DDD4C-21AE-CA40-A8BE-C82886D46E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88" y="3157844"/>
            <a:ext cx="542309" cy="542309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DE5087-04B1-DC4B-8A55-09CFE7B9C286}"/>
              </a:ext>
            </a:extLst>
          </p:cNvPr>
          <p:cNvCxnSpPr>
            <a:cxnSpLocks/>
          </p:cNvCxnSpPr>
          <p:nvPr/>
        </p:nvCxnSpPr>
        <p:spPr>
          <a:xfrm>
            <a:off x="6192011" y="3910519"/>
            <a:ext cx="0" cy="1121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9DD705D-2426-1540-989D-C74FABCACC34}"/>
              </a:ext>
            </a:extLst>
          </p:cNvPr>
          <p:cNvCxnSpPr>
            <a:cxnSpLocks/>
          </p:cNvCxnSpPr>
          <p:nvPr/>
        </p:nvCxnSpPr>
        <p:spPr>
          <a:xfrm>
            <a:off x="7957473" y="2894693"/>
            <a:ext cx="1741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3202F5-0539-834B-B3F2-89C9937F6E7E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4DE64E-076A-F447-8BD2-F5A9E014618E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Goal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53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7922839-145A-8647-98DA-7D39517BB07B}"/>
              </a:ext>
            </a:extLst>
          </p:cNvPr>
          <p:cNvSpPr/>
          <p:nvPr/>
        </p:nvSpPr>
        <p:spPr>
          <a:xfrm>
            <a:off x="-812" y="3618576"/>
            <a:ext cx="12192000" cy="323942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67BFF-C271-2A43-9D54-6B2C5BF37EA0}"/>
              </a:ext>
            </a:extLst>
          </p:cNvPr>
          <p:cNvSpPr txBox="1"/>
          <p:nvPr/>
        </p:nvSpPr>
        <p:spPr>
          <a:xfrm>
            <a:off x="-247650" y="1042722"/>
            <a:ext cx="332775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algn="ctr"/>
            <a:r>
              <a:rPr lang="en-US" altLang="ko-KR" sz="5300" dirty="0"/>
              <a:t>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BF66B-DA87-314A-B36A-67E564D422E1}"/>
              </a:ext>
            </a:extLst>
          </p:cNvPr>
          <p:cNvSpPr txBox="1"/>
          <p:nvPr/>
        </p:nvSpPr>
        <p:spPr>
          <a:xfrm>
            <a:off x="8408510" y="5621584"/>
            <a:ext cx="3997627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53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Company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B07C45D-D8E3-714F-B7B6-4F7B60AE78F4}"/>
              </a:ext>
            </a:extLst>
          </p:cNvPr>
          <p:cNvSpPr/>
          <p:nvPr/>
        </p:nvSpPr>
        <p:spPr>
          <a:xfrm>
            <a:off x="4614912" y="2182802"/>
            <a:ext cx="2915765" cy="2915765"/>
          </a:xfrm>
          <a:prstGeom prst="ellipse">
            <a:avLst/>
          </a:prstGeom>
          <a:noFill/>
          <a:ln w="6350">
            <a:solidFill>
              <a:srgbClr val="000000">
                <a:alpha val="41961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79B33D-F63E-7B43-A6DD-7CACF5841377}"/>
              </a:ext>
            </a:extLst>
          </p:cNvPr>
          <p:cNvGrpSpPr/>
          <p:nvPr/>
        </p:nvGrpSpPr>
        <p:grpSpPr>
          <a:xfrm>
            <a:off x="5327332" y="2489399"/>
            <a:ext cx="1610971" cy="2252309"/>
            <a:chOff x="4129809" y="1994354"/>
            <a:chExt cx="884172" cy="123616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CDEEEE-EFFB-5543-A026-89782FB00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809" y="1994354"/>
              <a:ext cx="856633" cy="42831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E92DD2-14E4-8241-B48E-9BB615B8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0018" y="2838139"/>
              <a:ext cx="883963" cy="392382"/>
            </a:xfrm>
            <a:prstGeom prst="rect">
              <a:avLst/>
            </a:prstGeom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98AA4BED-663B-724A-AA29-41EDAD41A707}"/>
              </a:ext>
            </a:extLst>
          </p:cNvPr>
          <p:cNvSpPr/>
          <p:nvPr/>
        </p:nvSpPr>
        <p:spPr>
          <a:xfrm>
            <a:off x="4464382" y="2020695"/>
            <a:ext cx="3243476" cy="3243476"/>
          </a:xfrm>
          <a:prstGeom prst="ellipse">
            <a:avLst/>
          </a:prstGeom>
          <a:noFill/>
          <a:ln w="12700">
            <a:solidFill>
              <a:srgbClr val="000000">
                <a:alpha val="29412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97585B-E90F-3A46-8426-72CA81DF2E6E}"/>
              </a:ext>
            </a:extLst>
          </p:cNvPr>
          <p:cNvGrpSpPr/>
          <p:nvPr/>
        </p:nvGrpSpPr>
        <p:grpSpPr>
          <a:xfrm>
            <a:off x="3910002" y="1522415"/>
            <a:ext cx="4319797" cy="4327011"/>
            <a:chOff x="3275856" y="1347614"/>
            <a:chExt cx="2578849" cy="2583155"/>
          </a:xfrm>
          <a:solidFill>
            <a:srgbClr val="8A838D"/>
          </a:solidFill>
        </p:grpSpPr>
        <p:sp>
          <p:nvSpPr>
            <p:cNvPr id="27" name="Circular Arrow 26">
              <a:extLst>
                <a:ext uri="{FF2B5EF4-FFF2-40B4-BE49-F238E27FC236}">
                  <a16:creationId xmlns:a16="http://schemas.microsoft.com/office/drawing/2014/main" id="{5B49AAB7-C36A-3A49-BB02-9C85AB021AFE}"/>
                </a:ext>
              </a:extLst>
            </p:cNvPr>
            <p:cNvSpPr/>
            <p:nvPr/>
          </p:nvSpPr>
          <p:spPr>
            <a:xfrm>
              <a:off x="3275856" y="1347614"/>
              <a:ext cx="2567826" cy="2583155"/>
            </a:xfrm>
            <a:prstGeom prst="circularArrow">
              <a:avLst>
                <a:gd name="adj1" fmla="val 5672"/>
                <a:gd name="adj2" fmla="val 567420"/>
                <a:gd name="adj3" fmla="val 20505867"/>
                <a:gd name="adj4" fmla="val 11314025"/>
                <a:gd name="adj5" fmla="val 521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 dirty="0">
                <a:solidFill>
                  <a:schemeClr val="tx1"/>
                </a:solidFill>
              </a:endParaRPr>
            </a:p>
          </p:txBody>
        </p:sp>
        <p:sp>
          <p:nvSpPr>
            <p:cNvPr id="33" name="Circular Arrow 32">
              <a:extLst>
                <a:ext uri="{FF2B5EF4-FFF2-40B4-BE49-F238E27FC236}">
                  <a16:creationId xmlns:a16="http://schemas.microsoft.com/office/drawing/2014/main" id="{705A31FF-5B8A-964B-ABFC-4BE373C262AC}"/>
                </a:ext>
              </a:extLst>
            </p:cNvPr>
            <p:cNvSpPr/>
            <p:nvPr/>
          </p:nvSpPr>
          <p:spPr>
            <a:xfrm rot="10800000">
              <a:off x="3286879" y="1381415"/>
              <a:ext cx="2567826" cy="2496931"/>
            </a:xfrm>
            <a:prstGeom prst="circularArrow">
              <a:avLst>
                <a:gd name="adj1" fmla="val 5449"/>
                <a:gd name="adj2" fmla="val 400756"/>
                <a:gd name="adj3" fmla="val 20592646"/>
                <a:gd name="adj4" fmla="val 11483146"/>
                <a:gd name="adj5" fmla="val 552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525C0F0-DBF7-7445-842B-3F6A6B079796}"/>
              </a:ext>
            </a:extLst>
          </p:cNvPr>
          <p:cNvGrpSpPr/>
          <p:nvPr/>
        </p:nvGrpSpPr>
        <p:grpSpPr>
          <a:xfrm>
            <a:off x="8659697" y="2937874"/>
            <a:ext cx="1321040" cy="1361405"/>
            <a:chOff x="6494773" y="2203405"/>
            <a:chExt cx="990780" cy="102105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4EE5561-F8E5-F04F-9569-71F36CFECD85}"/>
                </a:ext>
              </a:extLst>
            </p:cNvPr>
            <p:cNvSpPr/>
            <p:nvPr/>
          </p:nvSpPr>
          <p:spPr>
            <a:xfrm>
              <a:off x="6494773" y="2203405"/>
              <a:ext cx="990780" cy="102105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 dirty="0"/>
            </a:p>
          </p:txBody>
        </p:sp>
        <p:pic>
          <p:nvPicPr>
            <p:cNvPr id="32" name="Picture 3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A87C084-1EEA-3444-B6D3-1F260786D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327" y="2383751"/>
              <a:ext cx="610900" cy="6109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72F5B65-13BE-B24B-AC19-999B3BD07FEA}"/>
              </a:ext>
            </a:extLst>
          </p:cNvPr>
          <p:cNvGrpSpPr/>
          <p:nvPr/>
        </p:nvGrpSpPr>
        <p:grpSpPr>
          <a:xfrm>
            <a:off x="915415" y="3543671"/>
            <a:ext cx="1321040" cy="1361405"/>
            <a:chOff x="44363" y="2203405"/>
            <a:chExt cx="990780" cy="1021054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7B71E8-CD7F-6244-B045-199C79A1A9BE}"/>
                </a:ext>
              </a:extLst>
            </p:cNvPr>
            <p:cNvSpPr/>
            <p:nvPr/>
          </p:nvSpPr>
          <p:spPr>
            <a:xfrm>
              <a:off x="44363" y="2203405"/>
              <a:ext cx="990780" cy="102105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 dirty="0"/>
            </a:p>
          </p:txBody>
        </p:sp>
        <p:pic>
          <p:nvPicPr>
            <p:cNvPr id="39" name="Picture 3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433F7F5-A41F-054D-9599-C3F06D592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20" y="2442731"/>
              <a:ext cx="572146" cy="57214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16453D1-0A32-AE4F-BD57-89E9D3A8E520}"/>
              </a:ext>
            </a:extLst>
          </p:cNvPr>
          <p:cNvGrpSpPr/>
          <p:nvPr/>
        </p:nvGrpSpPr>
        <p:grpSpPr>
          <a:xfrm>
            <a:off x="10327233" y="2937874"/>
            <a:ext cx="1321040" cy="1361405"/>
            <a:chOff x="7745425" y="2203405"/>
            <a:chExt cx="990780" cy="1021054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49476FD-B424-0B4D-81B4-E818D8DB56CB}"/>
                </a:ext>
              </a:extLst>
            </p:cNvPr>
            <p:cNvSpPr/>
            <p:nvPr/>
          </p:nvSpPr>
          <p:spPr>
            <a:xfrm>
              <a:off x="7745425" y="2203405"/>
              <a:ext cx="990780" cy="102105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 dirty="0"/>
            </a:p>
          </p:txBody>
        </p:sp>
        <p:pic>
          <p:nvPicPr>
            <p:cNvPr id="41" name="Picture 4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323D7A0B-19F2-0147-AA17-D7107A78B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7107" y="2409384"/>
              <a:ext cx="563897" cy="563897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EB35495-08F2-1245-8266-CFDE06D54063}"/>
              </a:ext>
            </a:extLst>
          </p:cNvPr>
          <p:cNvGrpSpPr/>
          <p:nvPr/>
        </p:nvGrpSpPr>
        <p:grpSpPr>
          <a:xfrm>
            <a:off x="1995205" y="3550915"/>
            <a:ext cx="1321040" cy="1361405"/>
            <a:chOff x="2213068" y="2203405"/>
            <a:chExt cx="990780" cy="1021054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C20D41F-93B3-FC4F-B780-414E7EB523F7}"/>
                </a:ext>
              </a:extLst>
            </p:cNvPr>
            <p:cNvSpPr/>
            <p:nvPr/>
          </p:nvSpPr>
          <p:spPr>
            <a:xfrm>
              <a:off x="2213068" y="2203405"/>
              <a:ext cx="990780" cy="102105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 dirty="0"/>
            </a:p>
          </p:txBody>
        </p:sp>
        <p:pic>
          <p:nvPicPr>
            <p:cNvPr id="49" name="Picture 4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D5F59F1-FFBF-E549-98D2-2E27BA4C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7340" y="2457511"/>
              <a:ext cx="559406" cy="559406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02B48A6-7BD4-EA4B-B283-C6A4E3F99341}"/>
              </a:ext>
            </a:extLst>
          </p:cNvPr>
          <p:cNvSpPr txBox="1"/>
          <p:nvPr/>
        </p:nvSpPr>
        <p:spPr>
          <a:xfrm>
            <a:off x="525441" y="2172060"/>
            <a:ext cx="3327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Warm, Relax, Restful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8F16C27-3AB9-5340-881A-4DF041032792}"/>
              </a:ext>
            </a:extLst>
          </p:cNvPr>
          <p:cNvSpPr txBox="1"/>
          <p:nvPr/>
        </p:nvSpPr>
        <p:spPr>
          <a:xfrm>
            <a:off x="8038080" y="4374184"/>
            <a:ext cx="2600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Blocking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doorbell &amp; alarm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C1CC8-ACF9-CF41-8AFF-7EAFFE2ED118}"/>
              </a:ext>
            </a:extLst>
          </p:cNvPr>
          <p:cNvSpPr txBox="1"/>
          <p:nvPr/>
        </p:nvSpPr>
        <p:spPr>
          <a:xfrm>
            <a:off x="80804" y="4972738"/>
            <a:ext cx="415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Cool, Focusable,</a:t>
            </a:r>
            <a:r>
              <a:rPr lang="ko-KR" altLang="en-US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Energetic</a:t>
            </a:r>
            <a:r>
              <a:rPr lang="ko-KR" altLang="en-US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KR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3E7027-838F-DA44-9C5A-94A1F762A7EE}"/>
              </a:ext>
            </a:extLst>
          </p:cNvPr>
          <p:cNvSpPr txBox="1"/>
          <p:nvPr/>
        </p:nvSpPr>
        <p:spPr>
          <a:xfrm>
            <a:off x="4384617" y="3247082"/>
            <a:ext cx="3503936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1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Automatic</a:t>
            </a:r>
          </a:p>
          <a:p>
            <a:pPr algn="ctr"/>
            <a:r>
              <a:rPr lang="en-KR" sz="2100" dirty="0">
                <a:solidFill>
                  <a:schemeClr val="bg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Mode-Switch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C9C9F0-6B96-4641-B953-132B964F595F}"/>
              </a:ext>
            </a:extLst>
          </p:cNvPr>
          <p:cNvGrpSpPr/>
          <p:nvPr/>
        </p:nvGrpSpPr>
        <p:grpSpPr>
          <a:xfrm>
            <a:off x="1494015" y="2564904"/>
            <a:ext cx="1321040" cy="1361405"/>
            <a:chOff x="1139641" y="2203405"/>
            <a:chExt cx="990780" cy="1021054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8B77AF1-5630-EE4D-8A11-0B6809455EFC}"/>
                </a:ext>
              </a:extLst>
            </p:cNvPr>
            <p:cNvSpPr/>
            <p:nvPr/>
          </p:nvSpPr>
          <p:spPr>
            <a:xfrm>
              <a:off x="1139641" y="2203405"/>
              <a:ext cx="990780" cy="102105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 dirty="0"/>
            </a:p>
          </p:txBody>
        </p:sp>
        <p:pic>
          <p:nvPicPr>
            <p:cNvPr id="37" name="Picture 3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B7917F6-9D8F-7943-BE81-2012D2AAD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245" y="2423060"/>
              <a:ext cx="567118" cy="567118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FA42EFD8-512E-FD42-BFC1-5AA5479F5EB9}"/>
              </a:ext>
            </a:extLst>
          </p:cNvPr>
          <p:cNvSpPr txBox="1"/>
          <p:nvPr/>
        </p:nvSpPr>
        <p:spPr>
          <a:xfrm>
            <a:off x="9702067" y="2251680"/>
            <a:ext cx="257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Blocking</a:t>
            </a:r>
          </a:p>
          <a:p>
            <a:pPr algn="ctr"/>
            <a:r>
              <a:rPr lang="en-US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work-related alarm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4B60FE-D868-E34A-AFA1-5127E0C4CAAB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154B1C-43A4-484B-BF93-5E4006E39392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Method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6532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8E67169-DF52-5541-B291-3B8D5C835242}"/>
              </a:ext>
            </a:extLst>
          </p:cNvPr>
          <p:cNvGrpSpPr/>
          <p:nvPr/>
        </p:nvGrpSpPr>
        <p:grpSpPr>
          <a:xfrm>
            <a:off x="5774758" y="3401173"/>
            <a:ext cx="642481" cy="642481"/>
            <a:chOff x="4279601" y="1243608"/>
            <a:chExt cx="481861" cy="48186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55AD2F2-14F8-5B4B-A3C7-02E4FFA5E02F}"/>
                </a:ext>
              </a:extLst>
            </p:cNvPr>
            <p:cNvSpPr/>
            <p:nvPr/>
          </p:nvSpPr>
          <p:spPr>
            <a:xfrm>
              <a:off x="4427984" y="1391991"/>
              <a:ext cx="185096" cy="185096"/>
            </a:xfrm>
            <a:prstGeom prst="ellipse">
              <a:avLst/>
            </a:prstGeom>
            <a:solidFill>
              <a:srgbClr val="8A8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11A499-A6BF-8B43-8741-42E742BBD864}"/>
                </a:ext>
              </a:extLst>
            </p:cNvPr>
            <p:cNvSpPr/>
            <p:nvPr/>
          </p:nvSpPr>
          <p:spPr>
            <a:xfrm>
              <a:off x="4358665" y="1322672"/>
              <a:ext cx="323734" cy="323734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771295F-2356-CE46-9E7C-AD9EC85A6B19}"/>
                </a:ext>
              </a:extLst>
            </p:cNvPr>
            <p:cNvSpPr/>
            <p:nvPr/>
          </p:nvSpPr>
          <p:spPr>
            <a:xfrm>
              <a:off x="4279601" y="1243608"/>
              <a:ext cx="481861" cy="481861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3B33FF-12C2-4E44-9078-40EFD42A3B5F}"/>
              </a:ext>
            </a:extLst>
          </p:cNvPr>
          <p:cNvCxnSpPr>
            <a:cxnSpLocks/>
            <a:stCxn id="2" idx="1"/>
            <a:endCxn id="36" idx="5"/>
          </p:cNvCxnSpPr>
          <p:nvPr/>
        </p:nvCxnSpPr>
        <p:spPr>
          <a:xfrm flipH="1" flipV="1">
            <a:off x="5439875" y="2452435"/>
            <a:ext cx="568869" cy="11827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3A96C6-BAF9-564B-8356-FB01BEF6B991}"/>
              </a:ext>
            </a:extLst>
          </p:cNvPr>
          <p:cNvGrpSpPr/>
          <p:nvPr/>
        </p:nvGrpSpPr>
        <p:grpSpPr>
          <a:xfrm>
            <a:off x="4303915" y="1294456"/>
            <a:ext cx="1438611" cy="1438611"/>
            <a:chOff x="425315" y="1820630"/>
            <a:chExt cx="1215669" cy="121566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12FAA89-B1A4-4640-84A6-68CD8EE291D9}"/>
                </a:ext>
              </a:extLst>
            </p:cNvPr>
            <p:cNvGrpSpPr/>
            <p:nvPr/>
          </p:nvGrpSpPr>
          <p:grpSpPr>
            <a:xfrm>
              <a:off x="539552" y="1927632"/>
              <a:ext cx="990780" cy="1021054"/>
              <a:chOff x="44363" y="2203405"/>
              <a:chExt cx="990780" cy="1021054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60DAAA4-7E71-0B44-82A1-57307E7DCAE7}"/>
                  </a:ext>
                </a:extLst>
              </p:cNvPr>
              <p:cNvSpPr/>
              <p:nvPr/>
            </p:nvSpPr>
            <p:spPr>
              <a:xfrm>
                <a:off x="44363" y="2203405"/>
                <a:ext cx="990780" cy="102105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400" dirty="0"/>
              </a:p>
            </p:txBody>
          </p:sp>
          <p:pic>
            <p:nvPicPr>
              <p:cNvPr id="38" name="Picture 3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3FDE41D-F3CA-3D49-9EED-6D9240A72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680" y="2420737"/>
                <a:ext cx="572146" cy="572146"/>
              </a:xfrm>
              <a:prstGeom prst="rect">
                <a:avLst/>
              </a:prstGeom>
            </p:spPr>
          </p:pic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B623BF-CB26-464E-83F7-16B37ADB7561}"/>
                </a:ext>
              </a:extLst>
            </p:cNvPr>
            <p:cNvSpPr/>
            <p:nvPr/>
          </p:nvSpPr>
          <p:spPr>
            <a:xfrm>
              <a:off x="425315" y="1820630"/>
              <a:ext cx="1215669" cy="121566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C8E8F3-B04F-EA43-8F05-F4F9AACBC113}"/>
              </a:ext>
            </a:extLst>
          </p:cNvPr>
          <p:cNvGrpSpPr/>
          <p:nvPr/>
        </p:nvGrpSpPr>
        <p:grpSpPr>
          <a:xfrm>
            <a:off x="4628598" y="4886650"/>
            <a:ext cx="1438611" cy="1438611"/>
            <a:chOff x="2373515" y="1830094"/>
            <a:chExt cx="1215669" cy="1215669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53A32A3-86FC-AC42-917A-EF3C9456CC31}"/>
                </a:ext>
              </a:extLst>
            </p:cNvPr>
            <p:cNvGrpSpPr/>
            <p:nvPr/>
          </p:nvGrpSpPr>
          <p:grpSpPr>
            <a:xfrm>
              <a:off x="2485960" y="1925251"/>
              <a:ext cx="990780" cy="1021054"/>
              <a:chOff x="1139641" y="2203405"/>
              <a:chExt cx="990780" cy="1021054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C1A90C9-BDFC-824D-96FC-8612C0288492}"/>
                  </a:ext>
                </a:extLst>
              </p:cNvPr>
              <p:cNvSpPr/>
              <p:nvPr/>
            </p:nvSpPr>
            <p:spPr>
              <a:xfrm>
                <a:off x="1139641" y="2203405"/>
                <a:ext cx="990780" cy="102105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400" dirty="0"/>
              </a:p>
            </p:txBody>
          </p:sp>
          <p:pic>
            <p:nvPicPr>
              <p:cNvPr id="48" name="Picture 47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6466EB51-FDE7-8744-9539-68A30178D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5245" y="2423060"/>
                <a:ext cx="567118" cy="567118"/>
              </a:xfrm>
              <a:prstGeom prst="rect">
                <a:avLst/>
              </a:prstGeom>
            </p:spPr>
          </p:pic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33E343F-0AA6-5849-AF45-425B7C4CFCBF}"/>
                </a:ext>
              </a:extLst>
            </p:cNvPr>
            <p:cNvSpPr/>
            <p:nvPr/>
          </p:nvSpPr>
          <p:spPr>
            <a:xfrm>
              <a:off x="2373515" y="1830094"/>
              <a:ext cx="1215669" cy="121566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C8FF49-F365-714F-AAC0-526CFC8A6B88}"/>
              </a:ext>
            </a:extLst>
          </p:cNvPr>
          <p:cNvGrpSpPr/>
          <p:nvPr/>
        </p:nvGrpSpPr>
        <p:grpSpPr>
          <a:xfrm>
            <a:off x="3882260" y="3090362"/>
            <a:ext cx="1438611" cy="1438611"/>
            <a:chOff x="4497394" y="2618458"/>
            <a:chExt cx="1215669" cy="121566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1C68FB4-E78C-834B-8DAC-934925DD47E7}"/>
                </a:ext>
              </a:extLst>
            </p:cNvPr>
            <p:cNvGrpSpPr/>
            <p:nvPr/>
          </p:nvGrpSpPr>
          <p:grpSpPr>
            <a:xfrm>
              <a:off x="4613080" y="2715766"/>
              <a:ext cx="990780" cy="1021054"/>
              <a:chOff x="2213068" y="2203405"/>
              <a:chExt cx="990780" cy="102105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3D2ED1F-BE18-A64D-B47F-FBFDDE636E55}"/>
                  </a:ext>
                </a:extLst>
              </p:cNvPr>
              <p:cNvSpPr/>
              <p:nvPr/>
            </p:nvSpPr>
            <p:spPr>
              <a:xfrm>
                <a:off x="2213068" y="2203405"/>
                <a:ext cx="990780" cy="102105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400" dirty="0"/>
              </a:p>
            </p:txBody>
          </p:sp>
          <p:pic>
            <p:nvPicPr>
              <p:cNvPr id="43" name="Picture 42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4FF6BD01-6895-DD4D-989A-4397336E9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0748" y="2434229"/>
                <a:ext cx="559406" cy="559406"/>
              </a:xfrm>
              <a:prstGeom prst="rect">
                <a:avLst/>
              </a:prstGeom>
            </p:spPr>
          </p:pic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E426C33-12BF-FC4D-A9B1-470A977279C9}"/>
                </a:ext>
              </a:extLst>
            </p:cNvPr>
            <p:cNvSpPr/>
            <p:nvPr/>
          </p:nvSpPr>
          <p:spPr>
            <a:xfrm>
              <a:off x="4497394" y="2618458"/>
              <a:ext cx="1215669" cy="121566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4F4FED-67A3-EE43-BA74-576624321905}"/>
              </a:ext>
            </a:extLst>
          </p:cNvPr>
          <p:cNvGrpSpPr/>
          <p:nvPr/>
        </p:nvGrpSpPr>
        <p:grpSpPr>
          <a:xfrm>
            <a:off x="6794525" y="4279952"/>
            <a:ext cx="1438611" cy="1438611"/>
            <a:chOff x="6112649" y="2685150"/>
            <a:chExt cx="1215669" cy="121566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D9C456-1835-644B-8FBD-C2B51DC3A6FA}"/>
                </a:ext>
              </a:extLst>
            </p:cNvPr>
            <p:cNvGrpSpPr/>
            <p:nvPr/>
          </p:nvGrpSpPr>
          <p:grpSpPr>
            <a:xfrm>
              <a:off x="6228184" y="2788029"/>
              <a:ext cx="990780" cy="1021054"/>
              <a:chOff x="6494773" y="2203405"/>
              <a:chExt cx="990780" cy="1021054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8AE722A1-440B-474F-9A29-2729747FE642}"/>
                  </a:ext>
                </a:extLst>
              </p:cNvPr>
              <p:cNvSpPr/>
              <p:nvPr/>
            </p:nvSpPr>
            <p:spPr>
              <a:xfrm>
                <a:off x="6494773" y="2203405"/>
                <a:ext cx="990780" cy="102105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400" dirty="0"/>
              </a:p>
            </p:txBody>
          </p:sp>
          <p:pic>
            <p:nvPicPr>
              <p:cNvPr id="67" name="Picture 66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E68441B9-C374-204E-A00F-9A12D63BF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8327" y="2383751"/>
                <a:ext cx="610900" cy="610900"/>
              </a:xfrm>
              <a:prstGeom prst="rect">
                <a:avLst/>
              </a:prstGeom>
            </p:spPr>
          </p:pic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61F4374-0517-284D-BC5F-313DEF552960}"/>
                </a:ext>
              </a:extLst>
            </p:cNvPr>
            <p:cNvSpPr/>
            <p:nvPr/>
          </p:nvSpPr>
          <p:spPr>
            <a:xfrm>
              <a:off x="6112649" y="2685150"/>
              <a:ext cx="1215669" cy="121566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9A9FBD8-7D84-3D47-B996-55713D54494F}"/>
              </a:ext>
            </a:extLst>
          </p:cNvPr>
          <p:cNvGrpSpPr/>
          <p:nvPr/>
        </p:nvGrpSpPr>
        <p:grpSpPr>
          <a:xfrm>
            <a:off x="6693624" y="1733129"/>
            <a:ext cx="1438611" cy="1438611"/>
            <a:chOff x="7623700" y="2707750"/>
            <a:chExt cx="1215669" cy="121566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B990C19-BF68-FA4F-963C-9D1791E16AEC}"/>
                </a:ext>
              </a:extLst>
            </p:cNvPr>
            <p:cNvGrpSpPr/>
            <p:nvPr/>
          </p:nvGrpSpPr>
          <p:grpSpPr>
            <a:xfrm>
              <a:off x="7727905" y="2805058"/>
              <a:ext cx="990780" cy="1021054"/>
              <a:chOff x="7745425" y="2203405"/>
              <a:chExt cx="990780" cy="1021054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8480B541-93F5-D54F-9CE0-20B9FC176496}"/>
                  </a:ext>
                </a:extLst>
              </p:cNvPr>
              <p:cNvSpPr/>
              <p:nvPr/>
            </p:nvSpPr>
            <p:spPr>
              <a:xfrm>
                <a:off x="7745425" y="2203405"/>
                <a:ext cx="990780" cy="102105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R" sz="2400" dirty="0"/>
              </a:p>
            </p:txBody>
          </p:sp>
          <p:pic>
            <p:nvPicPr>
              <p:cNvPr id="71" name="Picture 70" descr="Shape&#10;&#10;Description automatically generated with low confidence">
                <a:extLst>
                  <a:ext uri="{FF2B5EF4-FFF2-40B4-BE49-F238E27FC236}">
                    <a16:creationId xmlns:a16="http://schemas.microsoft.com/office/drawing/2014/main" id="{FACD8714-4DCE-E746-93AB-77A258313C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7107" y="2409384"/>
                <a:ext cx="563897" cy="563897"/>
              </a:xfrm>
              <a:prstGeom prst="rect">
                <a:avLst/>
              </a:prstGeom>
            </p:spPr>
          </p:pic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CDE373F-A5BF-A143-85C4-B22246826A14}"/>
                </a:ext>
              </a:extLst>
            </p:cNvPr>
            <p:cNvSpPr/>
            <p:nvPr/>
          </p:nvSpPr>
          <p:spPr>
            <a:xfrm>
              <a:off x="7623700" y="2707750"/>
              <a:ext cx="1215669" cy="121566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FE228B-6BBA-4041-80A6-DE16EA78B401}"/>
              </a:ext>
            </a:extLst>
          </p:cNvPr>
          <p:cNvCxnSpPr>
            <a:cxnSpLocks/>
            <a:stCxn id="2" idx="3"/>
            <a:endCxn id="46" idx="0"/>
          </p:cNvCxnSpPr>
          <p:nvPr/>
        </p:nvCxnSpPr>
        <p:spPr>
          <a:xfrm flipH="1">
            <a:off x="5347904" y="3809670"/>
            <a:ext cx="660840" cy="11895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AF08AFE-8561-AA4A-A8E8-A8A02E497099}"/>
              </a:ext>
            </a:extLst>
          </p:cNvPr>
          <p:cNvCxnSpPr>
            <a:cxnSpLocks/>
            <a:stCxn id="2" idx="2"/>
            <a:endCxn id="42" idx="6"/>
          </p:cNvCxnSpPr>
          <p:nvPr/>
        </p:nvCxnSpPr>
        <p:spPr>
          <a:xfrm flipH="1">
            <a:off x="5191642" y="3722415"/>
            <a:ext cx="780960" cy="8725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00F5F53-CE83-7042-8824-71362FCF5B9C}"/>
              </a:ext>
            </a:extLst>
          </p:cNvPr>
          <p:cNvCxnSpPr>
            <a:cxnSpLocks/>
            <a:stCxn id="2" idx="5"/>
            <a:endCxn id="66" idx="1"/>
          </p:cNvCxnSpPr>
          <p:nvPr/>
        </p:nvCxnSpPr>
        <p:spPr>
          <a:xfrm>
            <a:off x="6183255" y="3809670"/>
            <a:ext cx="919699" cy="76898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0AB2B68-83A4-2146-A9E0-F2A9B6CCE16A}"/>
              </a:ext>
            </a:extLst>
          </p:cNvPr>
          <p:cNvCxnSpPr>
            <a:cxnSpLocks/>
            <a:stCxn id="2" idx="7"/>
            <a:endCxn id="70" idx="3"/>
          </p:cNvCxnSpPr>
          <p:nvPr/>
        </p:nvCxnSpPr>
        <p:spPr>
          <a:xfrm flipV="1">
            <a:off x="6183254" y="2879636"/>
            <a:ext cx="805391" cy="75552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18C5583-930C-F844-9473-297DC2C3FE4C}"/>
              </a:ext>
            </a:extLst>
          </p:cNvPr>
          <p:cNvSpPr/>
          <p:nvPr/>
        </p:nvSpPr>
        <p:spPr>
          <a:xfrm>
            <a:off x="332104" y="1412612"/>
            <a:ext cx="3932489" cy="103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spc="-150" dirty="0">
                <a:solidFill>
                  <a:srgbClr val="8A838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Lighting</a:t>
            </a:r>
            <a:r>
              <a:rPr lang="en-US" altLang="ko-KR" sz="2400" b="1" dirty="0">
                <a:solidFill>
                  <a:srgbClr val="8A838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</a:p>
          <a:p>
            <a:pPr algn="r"/>
            <a:r>
              <a:rPr lang="en-US" altLang="ko-KR" sz="1867" dirty="0">
                <a:latin typeface="NanumBarunGothic Light" panose="020B0603020101020101" pitchFamily="34" charset="-127"/>
                <a:ea typeface="NanumBarunGothic Light" panose="020B0603020101020101" pitchFamily="34" charset="-127"/>
                <a:cs typeface="Calibri" panose="020F0502020204030204" pitchFamily="34" charset="0"/>
              </a:rPr>
              <a:t>Adjust color, and brightness </a:t>
            </a:r>
          </a:p>
          <a:p>
            <a:pPr algn="r"/>
            <a:r>
              <a:rPr lang="en-US" altLang="ko-KR" sz="1867" dirty="0">
                <a:latin typeface="NanumBarunGothic Light" panose="020B0603020101020101" pitchFamily="34" charset="-127"/>
                <a:ea typeface="NanumBarunGothic Light" panose="020B0603020101020101" pitchFamily="34" charset="-127"/>
                <a:cs typeface="Calibri" panose="020F0502020204030204" pitchFamily="34" charset="0"/>
              </a:rPr>
              <a:t>of the lighting system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808B891-1D52-F84F-8801-139FEA07F1CB}"/>
              </a:ext>
            </a:extLst>
          </p:cNvPr>
          <p:cNvSpPr/>
          <p:nvPr/>
        </p:nvSpPr>
        <p:spPr>
          <a:xfrm>
            <a:off x="-50229" y="3435173"/>
            <a:ext cx="3932489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spc="-150" dirty="0">
                <a:solidFill>
                  <a:srgbClr val="8A838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Temperature</a:t>
            </a:r>
          </a:p>
          <a:p>
            <a:pPr algn="r"/>
            <a:r>
              <a:rPr lang="en-US" altLang="ko-KR" sz="1867" dirty="0">
                <a:latin typeface="NanumBarunGothic Light" panose="020B0603020101020101" pitchFamily="34" charset="-127"/>
                <a:ea typeface="NanumBarunGothic Light" panose="020B0603020101020101" pitchFamily="34" charset="-127"/>
                <a:cs typeface="Calibri" panose="020F0502020204030204" pitchFamily="34" charset="0"/>
              </a:rPr>
              <a:t>Set the optimum temperature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799F68-4DDD-3449-9AE6-72B8F2CDA4D1}"/>
              </a:ext>
            </a:extLst>
          </p:cNvPr>
          <p:cNvSpPr/>
          <p:nvPr/>
        </p:nvSpPr>
        <p:spPr>
          <a:xfrm>
            <a:off x="8233136" y="1984079"/>
            <a:ext cx="3688405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>
                <a:solidFill>
                  <a:srgbClr val="CEA084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Do not disturb: Home</a:t>
            </a:r>
          </a:p>
          <a:p>
            <a:r>
              <a:rPr lang="en-US" sz="1867" dirty="0">
                <a:latin typeface="NanumBarunGothic Light" panose="020B0603020101020101" pitchFamily="34" charset="-127"/>
                <a:ea typeface="NanumBarunGothic Light" panose="020B0603020101020101" pitchFamily="34" charset="-127"/>
                <a:cs typeface="Calibri" panose="020F0502020204030204" pitchFamily="34" charset="0"/>
              </a:rPr>
              <a:t>Block all work-related alarms</a:t>
            </a:r>
            <a:endParaRPr lang="en-US" altLang="ko-KR" sz="1867" dirty="0">
              <a:latin typeface="NanumBarunGothic Light" panose="020B0603020101020101" pitchFamily="34" charset="-127"/>
              <a:ea typeface="NanumBarunGothic Light" panose="020B0603020101020101" pitchFamily="34" charset="-127"/>
              <a:cs typeface="Calibri" panose="020F050202020403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F33E166-2B1A-1F46-859E-4989A97220E8}"/>
              </a:ext>
            </a:extLst>
          </p:cNvPr>
          <p:cNvSpPr/>
          <p:nvPr/>
        </p:nvSpPr>
        <p:spPr>
          <a:xfrm>
            <a:off x="8329230" y="4487695"/>
            <a:ext cx="3688405" cy="103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>
                <a:solidFill>
                  <a:srgbClr val="16567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Do not disturb: Company</a:t>
            </a:r>
          </a:p>
          <a:p>
            <a:r>
              <a:rPr lang="en-US" altLang="ko-KR" sz="1867" dirty="0">
                <a:latin typeface="NanumBarunGothic Light" panose="020B0603020101020101" pitchFamily="34" charset="-127"/>
                <a:ea typeface="NanumBarunGothic Light" panose="020B0603020101020101" pitchFamily="34" charset="-127"/>
                <a:cs typeface="Calibri" panose="020F0502020204030204" pitchFamily="34" charset="0"/>
              </a:rPr>
              <a:t>Block doorbells that interfere with business meeting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C0F61A-60C0-7D4D-A949-6D7B90F84344}"/>
              </a:ext>
            </a:extLst>
          </p:cNvPr>
          <p:cNvSpPr/>
          <p:nvPr/>
        </p:nvSpPr>
        <p:spPr>
          <a:xfrm>
            <a:off x="174365" y="5170413"/>
            <a:ext cx="4392099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b="1" spc="-150" dirty="0">
                <a:solidFill>
                  <a:srgbClr val="8A838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Curtain</a:t>
            </a:r>
          </a:p>
          <a:p>
            <a:pPr algn="r"/>
            <a:r>
              <a:rPr lang="en-US" altLang="ko-KR" sz="1867" dirty="0">
                <a:latin typeface="NanumBarunGothic Light" panose="020B0603020101020101" pitchFamily="34" charset="-127"/>
                <a:ea typeface="NanumBarunGothic Light" panose="020B0603020101020101" pitchFamily="34" charset="-127"/>
                <a:cs typeface="Calibri" panose="020F0502020204030204" pitchFamily="34" charset="0"/>
              </a:rPr>
              <a:t>Control the open-degree of the curtain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14EE36E-69D1-764A-A631-755B03FC8BC1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346361-F8F3-5541-AAF9-D9047C5F4C94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Method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567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ircular Arrow 26">
            <a:extLst>
              <a:ext uri="{FF2B5EF4-FFF2-40B4-BE49-F238E27FC236}">
                <a16:creationId xmlns:a16="http://schemas.microsoft.com/office/drawing/2014/main" id="{C1E8BC69-1AA7-4F8D-B7DD-8369CE6B5DE3}"/>
              </a:ext>
            </a:extLst>
          </p:cNvPr>
          <p:cNvSpPr/>
          <p:nvPr/>
        </p:nvSpPr>
        <p:spPr>
          <a:xfrm>
            <a:off x="4069251" y="668405"/>
            <a:ext cx="4301333" cy="3290479"/>
          </a:xfrm>
          <a:prstGeom prst="circularArrow">
            <a:avLst>
              <a:gd name="adj1" fmla="val 6362"/>
              <a:gd name="adj2" fmla="val 567420"/>
              <a:gd name="adj3" fmla="val 20507760"/>
              <a:gd name="adj4" fmla="val 11314025"/>
              <a:gd name="adj5" fmla="val 8933"/>
            </a:avLst>
          </a:prstGeom>
          <a:solidFill>
            <a:srgbClr val="16567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 dirty="0">
              <a:solidFill>
                <a:schemeClr val="tx1"/>
              </a:solidFill>
            </a:endParaRPr>
          </a:p>
        </p:txBody>
      </p:sp>
      <p:sp>
        <p:nvSpPr>
          <p:cNvPr id="77" name="Circular Arrow 26">
            <a:extLst>
              <a:ext uri="{FF2B5EF4-FFF2-40B4-BE49-F238E27FC236}">
                <a16:creationId xmlns:a16="http://schemas.microsoft.com/office/drawing/2014/main" id="{18BC4502-BC18-4DAF-A8DE-D7CC91150D63}"/>
              </a:ext>
            </a:extLst>
          </p:cNvPr>
          <p:cNvSpPr/>
          <p:nvPr/>
        </p:nvSpPr>
        <p:spPr>
          <a:xfrm rot="10800000">
            <a:off x="4076565" y="3384514"/>
            <a:ext cx="4301333" cy="3290479"/>
          </a:xfrm>
          <a:prstGeom prst="circularArrow">
            <a:avLst>
              <a:gd name="adj1" fmla="val 6362"/>
              <a:gd name="adj2" fmla="val 567420"/>
              <a:gd name="adj3" fmla="val 20507760"/>
              <a:gd name="adj4" fmla="val 11314025"/>
              <a:gd name="adj5" fmla="val 8933"/>
            </a:avLst>
          </a:prstGeom>
          <a:solidFill>
            <a:srgbClr val="CEA0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 dirty="0">
              <a:solidFill>
                <a:schemeClr val="tx1"/>
              </a:solidFill>
              <a:latin typeface="NanumBarunGothicOTF Light" panose="02000303000000000000" pitchFamily="2" charset="-128"/>
              <a:ea typeface="NanumBarunGothicOTF Light" panose="02000303000000000000" pitchFamily="2" charset="-128"/>
            </a:endParaRPr>
          </a:p>
        </p:txBody>
      </p:sp>
      <p:pic>
        <p:nvPicPr>
          <p:cNvPr id="38" name="Picture 37" descr="Shape&#10;&#10;Description automatically generated with low confidence">
            <a:extLst>
              <a:ext uri="{FF2B5EF4-FFF2-40B4-BE49-F238E27FC236}">
                <a16:creationId xmlns:a16="http://schemas.microsoft.com/office/drawing/2014/main" id="{F3FDE41D-F3CA-3D49-9EED-6D9240A729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790" y="1823135"/>
            <a:ext cx="677072" cy="677072"/>
          </a:xfrm>
          <a:prstGeom prst="rect">
            <a:avLst/>
          </a:prstGeom>
        </p:spPr>
      </p:pic>
      <p:pic>
        <p:nvPicPr>
          <p:cNvPr id="48" name="Picture 47" descr="Shape&#10;&#10;Description automatically generated with low confidence">
            <a:extLst>
              <a:ext uri="{FF2B5EF4-FFF2-40B4-BE49-F238E27FC236}">
                <a16:creationId xmlns:a16="http://schemas.microsoft.com/office/drawing/2014/main" id="{6466EB51-FDE7-8744-9539-68A30178DC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42" y="2885204"/>
            <a:ext cx="671121" cy="671121"/>
          </a:xfrm>
          <a:prstGeom prst="rect">
            <a:avLst/>
          </a:prstGeom>
        </p:spPr>
      </p:pic>
      <p:pic>
        <p:nvPicPr>
          <p:cNvPr id="43" name="Picture 42" descr="Shape&#10;&#10;Description automatically generated with low confidence">
            <a:extLst>
              <a:ext uri="{FF2B5EF4-FFF2-40B4-BE49-F238E27FC236}">
                <a16:creationId xmlns:a16="http://schemas.microsoft.com/office/drawing/2014/main" id="{4FF6BD01-6895-DD4D-989A-4397336E99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867" y="4040258"/>
            <a:ext cx="661996" cy="661996"/>
          </a:xfrm>
          <a:prstGeom prst="rect">
            <a:avLst/>
          </a:prstGeom>
        </p:spPr>
      </p:pic>
      <p:pic>
        <p:nvPicPr>
          <p:cNvPr id="71" name="Picture 70" descr="Shape&#10;&#10;Description automatically generated with low confidence">
            <a:extLst>
              <a:ext uri="{FF2B5EF4-FFF2-40B4-BE49-F238E27FC236}">
                <a16:creationId xmlns:a16="http://schemas.microsoft.com/office/drawing/2014/main" id="{FACD8714-4DCE-E746-93AB-77A258313C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51" y="5153976"/>
            <a:ext cx="667309" cy="66731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11799F68-4DDD-3449-9AE6-72B8F2CDA4D1}"/>
              </a:ext>
            </a:extLst>
          </p:cNvPr>
          <p:cNvSpPr/>
          <p:nvPr/>
        </p:nvSpPr>
        <p:spPr>
          <a:xfrm>
            <a:off x="2674262" y="1209250"/>
            <a:ext cx="1414403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spc="-200" dirty="0">
                <a:solidFill>
                  <a:srgbClr val="CEA084"/>
                </a:solidFill>
                <a:latin typeface="+mj-lt"/>
                <a:ea typeface="NanumMyeongjo" panose="02020603020101020101" pitchFamily="18" charset="-127"/>
              </a:rPr>
              <a:t>Home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F33E166-2B1A-1F46-859E-4989A97220E8}"/>
              </a:ext>
            </a:extLst>
          </p:cNvPr>
          <p:cNvSpPr/>
          <p:nvPr/>
        </p:nvSpPr>
        <p:spPr>
          <a:xfrm>
            <a:off x="8190720" y="1201254"/>
            <a:ext cx="18927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spc="-200" dirty="0">
                <a:solidFill>
                  <a:srgbClr val="165675"/>
                </a:solidFill>
                <a:latin typeface="+mj-lt"/>
                <a:ea typeface="NanumMyeongjo" panose="02020603020101020101" pitchFamily="18" charset="-127"/>
              </a:rPr>
              <a:t>Company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67222B-859F-4259-B34A-A00E1818D564}"/>
              </a:ext>
            </a:extLst>
          </p:cNvPr>
          <p:cNvSpPr txBox="1"/>
          <p:nvPr/>
        </p:nvSpPr>
        <p:spPr>
          <a:xfrm>
            <a:off x="8330457" y="1948323"/>
            <a:ext cx="2799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Cold &amp; Bright light</a:t>
            </a:r>
            <a:endParaRPr lang="ko-KR" altLang="en-US" sz="2400" dirty="0">
              <a:latin typeface="NanumBarunGothicOTF Light" panose="02000303000000000000" pitchFamily="2" charset="-128"/>
              <a:ea typeface="NanumBarunGothicOTF Light" panose="02000303000000000000" pitchFamily="2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416D99-DEAC-4D29-B969-C312821BF52D}"/>
              </a:ext>
            </a:extLst>
          </p:cNvPr>
          <p:cNvSpPr txBox="1"/>
          <p:nvPr/>
        </p:nvSpPr>
        <p:spPr>
          <a:xfrm>
            <a:off x="885920" y="1948323"/>
            <a:ext cx="3136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Warm &amp; Dark light</a:t>
            </a:r>
            <a:endParaRPr lang="ko-KR" altLang="en-US" sz="2400" dirty="0">
              <a:latin typeface="NanumBarunGothicOTF Light" panose="02000303000000000000" pitchFamily="2" charset="-128"/>
              <a:ea typeface="NanumBarunGothicOTF Light" panose="02000303000000000000" pitchFamily="2" charset="-12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3E9179-2BA9-45DE-8183-A9F58BD80B39}"/>
              </a:ext>
            </a:extLst>
          </p:cNvPr>
          <p:cNvSpPr txBox="1"/>
          <p:nvPr/>
        </p:nvSpPr>
        <p:spPr>
          <a:xfrm>
            <a:off x="439929" y="2998305"/>
            <a:ext cx="3579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Close curtain for privacy</a:t>
            </a:r>
            <a:endParaRPr lang="ko-KR" altLang="en-US" sz="2400" dirty="0">
              <a:latin typeface="NanumBarunGothicOTF Light" panose="02000303000000000000" pitchFamily="2" charset="-128"/>
              <a:ea typeface="NanumBarunGothicOTF Light" panose="02000303000000000000" pitchFamily="2" charset="-12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CB6E12-F8F3-48B9-AA7A-AF6D7BE64C8C}"/>
              </a:ext>
            </a:extLst>
          </p:cNvPr>
          <p:cNvSpPr txBox="1"/>
          <p:nvPr/>
        </p:nvSpPr>
        <p:spPr>
          <a:xfrm>
            <a:off x="8327535" y="2811055"/>
            <a:ext cx="3656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Open curtain for</a:t>
            </a:r>
          </a:p>
          <a:p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working environment</a:t>
            </a:r>
            <a:endParaRPr lang="ko-KR" altLang="en-US" sz="2400" dirty="0">
              <a:latin typeface="NanumBarunGothicOTF Light" panose="02000303000000000000" pitchFamily="2" charset="-128"/>
              <a:ea typeface="NanumBarunGothicOTF Light" panose="02000303000000000000" pitchFamily="2" charset="-12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6CC6B2-ECAE-4501-B70F-28F9CBF25680}"/>
              </a:ext>
            </a:extLst>
          </p:cNvPr>
          <p:cNvSpPr txBox="1"/>
          <p:nvPr/>
        </p:nvSpPr>
        <p:spPr>
          <a:xfrm>
            <a:off x="-372492" y="5136938"/>
            <a:ext cx="4396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Block</a:t>
            </a:r>
            <a:r>
              <a:rPr lang="ko-KR" altLang="en-US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 </a:t>
            </a:r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work-related alarms </a:t>
            </a:r>
            <a:endParaRPr lang="ko-KR" altLang="en-US" sz="2400" dirty="0">
              <a:latin typeface="NanumBarunGothicOTF Light" panose="02000303000000000000" pitchFamily="2" charset="-128"/>
              <a:ea typeface="NanumBarunGothicOTF Light" panose="02000303000000000000" pitchFamily="2" charset="-128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F64716-A176-4F74-A893-88891991C6F5}"/>
              </a:ext>
            </a:extLst>
          </p:cNvPr>
          <p:cNvSpPr txBox="1"/>
          <p:nvPr/>
        </p:nvSpPr>
        <p:spPr>
          <a:xfrm>
            <a:off x="8325773" y="4040258"/>
            <a:ext cx="291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Lower temperature</a:t>
            </a:r>
          </a:p>
          <a:p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for concentration</a:t>
            </a:r>
            <a:endParaRPr lang="ko-KR" altLang="en-US" sz="2400" dirty="0">
              <a:latin typeface="NanumBarunGothicOTF Light" panose="02000303000000000000" pitchFamily="2" charset="-128"/>
              <a:ea typeface="NanumBarunGothicOTF Light" panose="02000303000000000000" pitchFamily="2" charset="-12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A45FB2-B3C5-4F03-867A-3824EB92BCD1}"/>
              </a:ext>
            </a:extLst>
          </p:cNvPr>
          <p:cNvSpPr txBox="1"/>
          <p:nvPr/>
        </p:nvSpPr>
        <p:spPr>
          <a:xfrm>
            <a:off x="1038750" y="4033655"/>
            <a:ext cx="2988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Higher temperature</a:t>
            </a:r>
          </a:p>
          <a:p>
            <a:pPr algn="r"/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for relaxing</a:t>
            </a:r>
            <a:endParaRPr lang="ko-KR" altLang="en-US" sz="2400" dirty="0">
              <a:latin typeface="NanumBarunGothicOTF Light" panose="02000303000000000000" pitchFamily="2" charset="-128"/>
              <a:ea typeface="NanumBarunGothicOTF Light" panose="02000303000000000000" pitchFamily="2" charset="-128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5F3441-84CE-4613-A91E-C86F1D4E6193}"/>
              </a:ext>
            </a:extLst>
          </p:cNvPr>
          <p:cNvSpPr txBox="1"/>
          <p:nvPr/>
        </p:nvSpPr>
        <p:spPr>
          <a:xfrm>
            <a:off x="8325773" y="5136937"/>
            <a:ext cx="3113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NanumBarunGothicOTF Light" panose="02000303000000000000" pitchFamily="2" charset="-128"/>
                <a:ea typeface="NanumBarunGothicOTF Light" panose="02000303000000000000" pitchFamily="2" charset="-128"/>
              </a:rPr>
              <a:t>Block doorbell alarm</a:t>
            </a:r>
            <a:endParaRPr lang="ko-KR" altLang="en-US" sz="2400" dirty="0">
              <a:latin typeface="NanumBarunGothicOTF Light" panose="02000303000000000000" pitchFamily="2" charset="-128"/>
              <a:ea typeface="NanumBarunGothicOTF Light" panose="02000303000000000000" pitchFamily="2" charset="-128"/>
            </a:endParaRPr>
          </a:p>
        </p:txBody>
      </p:sp>
      <p:sp>
        <p:nvSpPr>
          <p:cNvPr id="22" name="직사각형 5">
            <a:extLst>
              <a:ext uri="{FF2B5EF4-FFF2-40B4-BE49-F238E27FC236}">
                <a16:creationId xmlns:a16="http://schemas.microsoft.com/office/drawing/2014/main" id="{9939E77D-95D7-954C-B18A-725FEB0C347E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23" name="직사각형 9">
            <a:extLst>
              <a:ext uri="{FF2B5EF4-FFF2-40B4-BE49-F238E27FC236}">
                <a16:creationId xmlns:a16="http://schemas.microsoft.com/office/drawing/2014/main" id="{FA3D7191-D1D5-BE44-91E0-A86F5C8DCE59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B5D4F9-6D9F-6E4D-A48A-BE2C196528CE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E50462-592B-0746-B0CA-1CF35A5D1443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Method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5156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9E269-DD4E-476F-8681-E35885E2D64D}"/>
              </a:ext>
            </a:extLst>
          </p:cNvPr>
          <p:cNvSpPr txBox="1"/>
          <p:nvPr/>
        </p:nvSpPr>
        <p:spPr>
          <a:xfrm>
            <a:off x="8232317" y="1316621"/>
            <a:ext cx="3472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Edit times to switch between home and company.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52055B-C545-4A62-9BEE-4253596BE57F}"/>
              </a:ext>
            </a:extLst>
          </p:cNvPr>
          <p:cNvSpPr txBox="1"/>
          <p:nvPr/>
        </p:nvSpPr>
        <p:spPr>
          <a:xfrm>
            <a:off x="8258684" y="4967448"/>
            <a:ext cx="3345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Indicate current mode with background color.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990F8100-4385-4CB4-8D89-E190F5255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0144" y="1026832"/>
            <a:ext cx="2291271" cy="562009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AE24DB99-37E2-4AFF-B544-6358F328BE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9414" y="1046288"/>
            <a:ext cx="2291271" cy="56200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EF59B3-46C3-5B46-9119-86AAA9C10DBE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6A997D-E24F-F342-953E-489F4DDEEE5A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Method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A16767-892B-6B4D-A46C-DA97F093DC65}"/>
              </a:ext>
            </a:extLst>
          </p:cNvPr>
          <p:cNvSpPr txBox="1"/>
          <p:nvPr/>
        </p:nvSpPr>
        <p:spPr>
          <a:xfrm>
            <a:off x="573932" y="1904712"/>
            <a:ext cx="2762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Check todays’ timeline.</a:t>
            </a:r>
          </a:p>
        </p:txBody>
      </p:sp>
    </p:spTree>
    <p:extLst>
      <p:ext uri="{BB962C8B-B14F-4D97-AF65-F5344CB8AC3E}">
        <p14:creationId xmlns:p14="http://schemas.microsoft.com/office/powerpoint/2010/main" val="3987066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A51EF-7DDF-4743-84A2-63B352E6C1BD}"/>
              </a:ext>
            </a:extLst>
          </p:cNvPr>
          <p:cNvSpPr txBox="1"/>
          <p:nvPr/>
        </p:nvSpPr>
        <p:spPr>
          <a:xfrm>
            <a:off x="911424" y="1904712"/>
            <a:ext cx="2424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Customize presets.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EE83B6-D921-4E29-8FA5-7562A2402D25}"/>
              </a:ext>
            </a:extLst>
          </p:cNvPr>
          <p:cNvSpPr txBox="1"/>
          <p:nvPr/>
        </p:nvSpPr>
        <p:spPr>
          <a:xfrm>
            <a:off x="8252856" y="2948172"/>
            <a:ext cx="3278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NanumMyeongjo" panose="02020603020101020101" pitchFamily="18" charset="-127"/>
                <a:ea typeface="NanumMyeongjo" panose="02020603020101020101" pitchFamily="18" charset="-127"/>
              </a:rPr>
              <a:t>Move sliders or toggle buttons for each attributes.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EAE579E-1F23-4CA9-8C83-B636B1B94609}"/>
              </a:ext>
            </a:extLst>
          </p:cNvPr>
          <p:cNvCxnSpPr>
            <a:cxnSpLocks/>
          </p:cNvCxnSpPr>
          <p:nvPr/>
        </p:nvCxnSpPr>
        <p:spPr>
          <a:xfrm flipH="1">
            <a:off x="3407702" y="2945425"/>
            <a:ext cx="1056117" cy="9936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4CA4FCCD-D95F-46A4-92BB-1344D8B1F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8862" y="1053562"/>
            <a:ext cx="2300033" cy="56415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90830512-BFC0-491D-9754-15348B60D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5859" y="1053561"/>
            <a:ext cx="2300033" cy="564158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95E805B-3F83-410E-8386-345473242333}"/>
              </a:ext>
            </a:extLst>
          </p:cNvPr>
          <p:cNvCxnSpPr>
            <a:cxnSpLocks/>
          </p:cNvCxnSpPr>
          <p:nvPr/>
        </p:nvCxnSpPr>
        <p:spPr>
          <a:xfrm flipV="1">
            <a:off x="5428034" y="1614791"/>
            <a:ext cx="826851" cy="4377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7BFB27-93F7-ED44-AE57-198CC7DC33E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607AE-73C3-F748-A233-78D88C79B3F7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Method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460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43872" y="548680"/>
            <a:ext cx="66247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spc="-150"/>
          </a:p>
        </p:txBody>
      </p:sp>
      <p:sp>
        <p:nvSpPr>
          <p:cNvPr id="5" name="TextBox 4"/>
          <p:cNvSpPr txBox="1"/>
          <p:nvPr/>
        </p:nvSpPr>
        <p:spPr>
          <a:xfrm>
            <a:off x="5231905" y="84573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sz="3200" b="1" spc="-15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INDEX</a:t>
            </a:r>
            <a:endParaRPr lang="ko-KR" altLang="en-US" sz="3200" b="1" spc="-15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31905" y="1508787"/>
            <a:ext cx="6048671" cy="0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1905" y="2994433"/>
            <a:ext cx="37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sz="1800" spc="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OVERVIEW </a:t>
            </a:r>
            <a:endParaRPr lang="ko-KR" altLang="en-US" sz="1800" spc="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905" y="2479151"/>
            <a:ext cx="15361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rPr>
              <a:t>01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31905" y="3925955"/>
            <a:ext cx="37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dirty="0"/>
              <a:t>GOAL &amp; METHOD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31905" y="3410673"/>
            <a:ext cx="15361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rPr>
              <a:t>02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1905" y="4857476"/>
            <a:ext cx="37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dirty="0"/>
              <a:t>EFFECTS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31905" y="4342194"/>
            <a:ext cx="15361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rPr>
              <a:t>03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HY태백B" pitchFamily="18" charset="-127"/>
              <a:ea typeface="HY태백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31905" y="5778740"/>
            <a:ext cx="37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dirty="0"/>
              <a:t>TEAM &amp; PLAN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31905" y="5263458"/>
            <a:ext cx="15361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rPr>
              <a:t>04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HY태백B" pitchFamily="18" charset="-127"/>
              <a:ea typeface="HY태백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757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D67E9190-019A-7842-92F4-E17C98B3DF47}"/>
              </a:ext>
            </a:extLst>
          </p:cNvPr>
          <p:cNvSpPr/>
          <p:nvPr/>
        </p:nvSpPr>
        <p:spPr>
          <a:xfrm>
            <a:off x="343602" y="1556220"/>
            <a:ext cx="11521276" cy="512576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2B43795A-7015-DE4B-A02D-31F9AEADFB1D}"/>
              </a:ext>
            </a:extLst>
          </p:cNvPr>
          <p:cNvSpPr/>
          <p:nvPr/>
        </p:nvSpPr>
        <p:spPr>
          <a:xfrm>
            <a:off x="565496" y="2047755"/>
            <a:ext cx="5262536" cy="16692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2B5260-6C75-1A4F-B86B-7C136F8A17C9}"/>
              </a:ext>
            </a:extLst>
          </p:cNvPr>
          <p:cNvSpPr txBox="1"/>
          <p:nvPr/>
        </p:nvSpPr>
        <p:spPr>
          <a:xfrm>
            <a:off x="3826565" y="1075631"/>
            <a:ext cx="46373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pPr algn="ctr"/>
            <a:r>
              <a:rPr lang="en-US" altLang="ko-KR" i="1" spc="-150" dirty="0" err="1"/>
              <a:t>Homepany</a:t>
            </a:r>
            <a:r>
              <a:rPr lang="en-US" altLang="ko-KR" i="1" spc="-150" dirty="0"/>
              <a:t> Model Pipeline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A8336B-C1AF-5C45-8F64-27B3B97BA906}"/>
              </a:ext>
            </a:extLst>
          </p:cNvPr>
          <p:cNvSpPr txBox="1"/>
          <p:nvPr/>
        </p:nvSpPr>
        <p:spPr>
          <a:xfrm>
            <a:off x="1767051" y="1725756"/>
            <a:ext cx="296943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sz="1800" spc="-150"/>
              <a:t>Front-end (Application)</a:t>
            </a:r>
            <a:endParaRPr lang="ko-KR" altLang="en-US" sz="1800" spc="-150" dirty="0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F7BDC27-824B-9345-BDBE-30F20CE52CFA}"/>
              </a:ext>
            </a:extLst>
          </p:cNvPr>
          <p:cNvSpPr/>
          <p:nvPr/>
        </p:nvSpPr>
        <p:spPr>
          <a:xfrm>
            <a:off x="6049927" y="2045908"/>
            <a:ext cx="5474916" cy="4221859"/>
          </a:xfrm>
          <a:prstGeom prst="roundRect">
            <a:avLst/>
          </a:prstGeom>
          <a:solidFill>
            <a:srgbClr val="8A8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solidFill>
                <a:srgbClr val="EAB794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807CCF-9D9E-E842-99EC-FB7EC10221F1}"/>
              </a:ext>
            </a:extLst>
          </p:cNvPr>
          <p:cNvSpPr txBox="1"/>
          <p:nvPr/>
        </p:nvSpPr>
        <p:spPr>
          <a:xfrm>
            <a:off x="8166544" y="1711846"/>
            <a:ext cx="134075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spc="-150" dirty="0"/>
              <a:t>Back-end</a:t>
            </a:r>
            <a:endParaRPr lang="ko-KR" altLang="en-US" spc="-150" dirty="0"/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A5430DA-36B4-B047-A7D1-25F8B71C8A22}"/>
              </a:ext>
            </a:extLst>
          </p:cNvPr>
          <p:cNvSpPr/>
          <p:nvPr/>
        </p:nvSpPr>
        <p:spPr>
          <a:xfrm>
            <a:off x="562843" y="4170458"/>
            <a:ext cx="3036880" cy="20973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C6FE5C-7D60-8543-9AE5-0782830AA49C}"/>
              </a:ext>
            </a:extLst>
          </p:cNvPr>
          <p:cNvSpPr txBox="1"/>
          <p:nvPr/>
        </p:nvSpPr>
        <p:spPr>
          <a:xfrm>
            <a:off x="960805" y="3811482"/>
            <a:ext cx="2192664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pc="-15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dirty="0"/>
              <a:t>Project Managing Tools</a:t>
            </a:r>
            <a:endParaRPr lang="ko-KR" altLang="en-US" dirty="0"/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E48E8C72-B31B-9F4E-B8E3-8322B057B83D}"/>
              </a:ext>
            </a:extLst>
          </p:cNvPr>
          <p:cNvSpPr/>
          <p:nvPr/>
        </p:nvSpPr>
        <p:spPr>
          <a:xfrm>
            <a:off x="3770673" y="4167644"/>
            <a:ext cx="2057359" cy="20973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6B751D-5971-FD48-86EE-33DB40A8843D}"/>
              </a:ext>
            </a:extLst>
          </p:cNvPr>
          <p:cNvSpPr txBox="1"/>
          <p:nvPr/>
        </p:nvSpPr>
        <p:spPr>
          <a:xfrm>
            <a:off x="4241956" y="3809969"/>
            <a:ext cx="1117307" cy="3796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pc="-15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dirty="0"/>
              <a:t>Hardware</a:t>
            </a:r>
            <a:endParaRPr lang="ko-KR" altLang="en-US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96DB7CF-71F3-5F49-AF7F-5201BA252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8" y="2566125"/>
            <a:ext cx="1617416" cy="76764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74E9E73-0765-FF4F-8AF2-0DA22324E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46" y="2198971"/>
            <a:ext cx="1282047" cy="143999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8E8A25D-A1DC-004C-BB93-4AB41721D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8" y="4634240"/>
            <a:ext cx="1198757" cy="47112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47D944E-22B4-DF4A-A8C8-4E1A450497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26" y="4870414"/>
            <a:ext cx="1114637" cy="757953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B50A899-C0EE-5A48-A17D-824E92E19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05" y="2472290"/>
            <a:ext cx="956711" cy="95671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2AB6FB6-20E3-3947-86A4-D3F8606829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362" y="4491886"/>
            <a:ext cx="757505" cy="757505"/>
          </a:xfrm>
          <a:prstGeom prst="rect">
            <a:avLst/>
          </a:prstGeom>
        </p:spPr>
      </p:pic>
      <p:pic>
        <p:nvPicPr>
          <p:cNvPr id="59" name="그림 58" descr="텍스트이(가) 표시된 사진&#10;&#10;자동 생성된 설명">
            <a:extLst>
              <a:ext uri="{FF2B5EF4-FFF2-40B4-BE49-F238E27FC236}">
                <a16:creationId xmlns:a16="http://schemas.microsoft.com/office/drawing/2014/main" id="{75049376-15FB-3044-A03A-E16F162FBE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1" y="5481865"/>
            <a:ext cx="1540892" cy="630148"/>
          </a:xfrm>
          <a:prstGeom prst="rect">
            <a:avLst/>
          </a:prstGeom>
        </p:spPr>
      </p:pic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406207F1-2087-8047-8F4C-01452BBB037C}"/>
              </a:ext>
            </a:extLst>
          </p:cNvPr>
          <p:cNvSpPr/>
          <p:nvPr/>
        </p:nvSpPr>
        <p:spPr>
          <a:xfrm>
            <a:off x="6299316" y="4428482"/>
            <a:ext cx="4999675" cy="15994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F6EFBCBF-0FE4-2D42-AC61-96779B29D278}"/>
              </a:ext>
            </a:extLst>
          </p:cNvPr>
          <p:cNvSpPr/>
          <p:nvPr/>
        </p:nvSpPr>
        <p:spPr>
          <a:xfrm>
            <a:off x="6299316" y="2599464"/>
            <a:ext cx="4999675" cy="14649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F00089-CC21-0144-A144-B9A44099634B}"/>
              </a:ext>
            </a:extLst>
          </p:cNvPr>
          <p:cNvSpPr txBox="1"/>
          <p:nvPr/>
        </p:nvSpPr>
        <p:spPr>
          <a:xfrm>
            <a:off x="8298325" y="4094717"/>
            <a:ext cx="1077189" cy="37965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pc="-15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dirty="0"/>
              <a:t>Database</a:t>
            </a:r>
            <a:endParaRPr lang="ko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EE3776D-C912-6849-A0BF-E31CDE14A7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98" y="4764690"/>
            <a:ext cx="1077189" cy="98410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20BC113-EBCF-D747-9B98-FDE4D0F930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00" y="2725913"/>
            <a:ext cx="1117307" cy="119460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BD49EB1-95E5-5541-972C-488E5C959F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830" y="2885028"/>
            <a:ext cx="902511" cy="902511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EDDB8BD-7831-294C-AF56-A7F31CC7C5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451" y="4780261"/>
            <a:ext cx="1847253" cy="8743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7D264C4-1F01-7D4E-A57B-BB47060C3F6C}"/>
              </a:ext>
            </a:extLst>
          </p:cNvPr>
          <p:cNvSpPr txBox="1"/>
          <p:nvPr/>
        </p:nvSpPr>
        <p:spPr>
          <a:xfrm>
            <a:off x="8415979" y="2268805"/>
            <a:ext cx="84188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pc="-15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dirty="0"/>
              <a:t>Server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B8818-1FB1-0E45-A849-7B46F934A2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43" y="5455612"/>
            <a:ext cx="1246061" cy="700909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453EA9E7-590C-D840-9A21-F5067C8A2100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503800B-8AB3-964C-B27B-FA0A956433D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85848E-E620-6F4C-9D23-455E32934629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F96AC2-65CE-8141-A731-D1C72EB4D478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Method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970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nterior Design Room House Home Apartment Condo (199) Wallpapers ...  Desktop Background">
            <a:extLst>
              <a:ext uri="{FF2B5EF4-FFF2-40B4-BE49-F238E27FC236}">
                <a16:creationId xmlns:a16="http://schemas.microsoft.com/office/drawing/2014/main" id="{5F8F95DD-C9D3-1A4B-87AF-37F7683F6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6253" y="-72189"/>
            <a:ext cx="3975235" cy="70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">
            <a:extLst>
              <a:ext uri="{FF2B5EF4-FFF2-40B4-BE49-F238E27FC236}">
                <a16:creationId xmlns:a16="http://schemas.microsoft.com/office/drawing/2014/main" id="{61A33FD1-6503-4044-8F52-701D87341DC7}"/>
              </a:ext>
            </a:extLst>
          </p:cNvPr>
          <p:cNvSpPr/>
          <p:nvPr/>
        </p:nvSpPr>
        <p:spPr>
          <a:xfrm rot="158741">
            <a:off x="-605910" y="-726348"/>
            <a:ext cx="4721523" cy="8310696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78160" y="362277"/>
            <a:ext cx="8640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03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70282" y="3784425"/>
            <a:ext cx="642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4000" spc="-150" dirty="0"/>
              <a:t>EFFECTS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883222" y="4492311"/>
            <a:ext cx="288032" cy="60959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19031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uang anime, rumah, dalam ruangan, anime, taman, matahari terbenam, kamar, asli, elegan, wallpaper HD">
            <a:extLst>
              <a:ext uri="{FF2B5EF4-FFF2-40B4-BE49-F238E27FC236}">
                <a16:creationId xmlns:a16="http://schemas.microsoft.com/office/drawing/2014/main" id="{6F604A98-E8AC-4E57-9EC4-502A60E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822" y="-355600"/>
            <a:ext cx="13456356" cy="756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23D73D-56B3-F748-A7DC-688113151ABD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13400D-0DCF-754B-82B7-307218C1C073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Effects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42C8FCB-D1F5-204C-8681-97A1E6A266E2}"/>
              </a:ext>
            </a:extLst>
          </p:cNvPr>
          <p:cNvGrpSpPr/>
          <p:nvPr/>
        </p:nvGrpSpPr>
        <p:grpSpPr>
          <a:xfrm>
            <a:off x="1199456" y="2084855"/>
            <a:ext cx="9793088" cy="3615031"/>
            <a:chOff x="3513028" y="3677294"/>
            <a:chExt cx="2924571" cy="27112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8B36DC-17A9-1043-9C5D-D97B0C8DE138}"/>
                </a:ext>
              </a:extLst>
            </p:cNvPr>
            <p:cNvSpPr txBox="1"/>
            <p:nvPr/>
          </p:nvSpPr>
          <p:spPr>
            <a:xfrm>
              <a:off x="3513028" y="4302908"/>
              <a:ext cx="2924571" cy="9002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500" b="1"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</a:lstStyle>
            <a:p>
              <a:pPr algn="ctr"/>
              <a:r>
                <a:rPr lang="en-US" altLang="ko-KR" sz="3600" i="1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Relieve stress from the ambiguous boundaries</a:t>
              </a:r>
            </a:p>
            <a:p>
              <a:pPr algn="ctr"/>
              <a:r>
                <a:rPr lang="en-US" altLang="ko-KR" sz="3600" i="1" dirty="0">
                  <a:latin typeface="NanumMyeongjo" panose="02020603020101020101" pitchFamily="18" charset="-127"/>
                  <a:ea typeface="NanumMyeongjo" panose="02020603020101020101" pitchFamily="18" charset="-127"/>
                </a:rPr>
                <a:t>between home and company</a:t>
              </a:r>
              <a:endParaRPr lang="ko-KR" altLang="en-US" sz="3600" i="1" dirty="0">
                <a:latin typeface="NanumMyeongjo" panose="02020603020101020101" pitchFamily="18" charset="-127"/>
                <a:ea typeface="NanumMyeongjo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9D1043-A790-384F-BA82-637F391841D7}"/>
                </a:ext>
              </a:extLst>
            </p:cNvPr>
            <p:cNvSpPr txBox="1"/>
            <p:nvPr/>
          </p:nvSpPr>
          <p:spPr>
            <a:xfrm>
              <a:off x="4716016" y="3677294"/>
              <a:ext cx="393085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“</a:t>
              </a:r>
              <a:endParaRPr lang="ko-KR" altLang="en-US" sz="8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F19F2B-A6D2-B74D-BB59-D23DF969D072}"/>
                </a:ext>
              </a:extLst>
            </p:cNvPr>
            <p:cNvSpPr txBox="1"/>
            <p:nvPr/>
          </p:nvSpPr>
          <p:spPr>
            <a:xfrm>
              <a:off x="4721014" y="5395988"/>
              <a:ext cx="393085" cy="992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명조" pitchFamily="18" charset="-127"/>
                  <a:ea typeface="나눔명조" pitchFamily="18" charset="-127"/>
                </a:rPr>
                <a:t>”</a:t>
              </a:r>
              <a:endParaRPr lang="ko-KR" altLang="en-US" sz="8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18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E16BA8C-EA7A-41C0-BC92-241300159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00" y="2013378"/>
            <a:ext cx="33655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4DC06D-35E3-4B92-9B48-EA46D95CA151}"/>
              </a:ext>
            </a:extLst>
          </p:cNvPr>
          <p:cNvSpPr/>
          <p:nvPr/>
        </p:nvSpPr>
        <p:spPr>
          <a:xfrm>
            <a:off x="5701434" y="3172908"/>
            <a:ext cx="4500115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600" b="1" cap="none" spc="0" dirty="0">
                <a:ln w="0"/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Compulsion to stay on-line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EA1969-823F-44F2-A45A-A402C7B7C378}"/>
              </a:ext>
            </a:extLst>
          </p:cNvPr>
          <p:cNvSpPr/>
          <p:nvPr/>
        </p:nvSpPr>
        <p:spPr>
          <a:xfrm>
            <a:off x="4783328" y="4149550"/>
            <a:ext cx="6331540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600" b="1" dirty="0">
                <a:ln w="0"/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Lack of distinction between work and life</a:t>
            </a:r>
            <a:endParaRPr lang="en-US" altLang="ko-KR" sz="2600" b="1" cap="none" spc="0" dirty="0">
              <a:ln w="0"/>
              <a:solidFill>
                <a:schemeClr val="tx1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3441A1-C6C9-DF4B-BA39-B6CD4A9C5A3B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0A535-8845-6E4E-87E6-47D7E85D0221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Effects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B5519-F34B-794B-BF53-DBD3B3B39EA9}"/>
              </a:ext>
            </a:extLst>
          </p:cNvPr>
          <p:cNvSpPr txBox="1"/>
          <p:nvPr/>
        </p:nvSpPr>
        <p:spPr>
          <a:xfrm>
            <a:off x="895991" y="847522"/>
            <a:ext cx="35715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Pending Issues</a:t>
            </a:r>
            <a:endParaRPr lang="ko-KR" altLang="en-US" sz="1700" b="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006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24B42-A9F3-4710-96A1-C5DD59FFB5E9}"/>
              </a:ext>
            </a:extLst>
          </p:cNvPr>
          <p:cNvSpPr txBox="1"/>
          <p:nvPr/>
        </p:nvSpPr>
        <p:spPr>
          <a:xfrm>
            <a:off x="5142569" y="1284365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EA084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Mode</a:t>
            </a:r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400" dirty="0">
                <a:solidFill>
                  <a:srgbClr val="16567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Change</a:t>
            </a:r>
            <a:endParaRPr lang="ko-KR" altLang="en-US" sz="2400" dirty="0">
              <a:solidFill>
                <a:srgbClr val="165675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17" name="Group 45">
            <a:extLst>
              <a:ext uri="{FF2B5EF4-FFF2-40B4-BE49-F238E27FC236}">
                <a16:creationId xmlns:a16="http://schemas.microsoft.com/office/drawing/2014/main" id="{3DB93AE1-6950-41C3-AAE7-A180056C25CC}"/>
              </a:ext>
            </a:extLst>
          </p:cNvPr>
          <p:cNvGrpSpPr/>
          <p:nvPr/>
        </p:nvGrpSpPr>
        <p:grpSpPr>
          <a:xfrm>
            <a:off x="1844042" y="1829584"/>
            <a:ext cx="8503917" cy="4602499"/>
            <a:chOff x="2515644" y="783255"/>
            <a:chExt cx="4018929" cy="2175129"/>
          </a:xfrm>
        </p:grpSpPr>
        <p:sp>
          <p:nvSpPr>
            <p:cNvPr id="18" name="Oval 44">
              <a:extLst>
                <a:ext uri="{FF2B5EF4-FFF2-40B4-BE49-F238E27FC236}">
                  <a16:creationId xmlns:a16="http://schemas.microsoft.com/office/drawing/2014/main" id="{DD80124B-21DD-4AE7-8892-1962EA0363A7}"/>
                </a:ext>
              </a:extLst>
            </p:cNvPr>
            <p:cNvSpPr/>
            <p:nvPr/>
          </p:nvSpPr>
          <p:spPr>
            <a:xfrm>
              <a:off x="2515644" y="783256"/>
              <a:ext cx="2175128" cy="2175128"/>
            </a:xfrm>
            <a:prstGeom prst="ellipse">
              <a:avLst/>
            </a:prstGeom>
            <a:solidFill>
              <a:srgbClr val="CEA08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buClr>
                  <a:srgbClr val="CEA084"/>
                </a:buClr>
              </a:pPr>
              <a:r>
                <a:rPr lang="en-US" altLang="ko-KR" sz="2400" dirty="0">
                  <a:solidFill>
                    <a:schemeClr val="tx1"/>
                  </a:solidFill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Separate your</a:t>
              </a:r>
            </a:p>
            <a:p>
              <a:pPr algn="ctr">
                <a:lnSpc>
                  <a:spcPct val="150000"/>
                </a:lnSpc>
                <a:buClr>
                  <a:srgbClr val="CEA084"/>
                </a:buClr>
              </a:pPr>
              <a:r>
                <a:rPr lang="en-US" altLang="ko-KR" sz="2400" dirty="0">
                  <a:solidFill>
                    <a:schemeClr val="tx1"/>
                  </a:solidFill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home and workplace perfectly</a:t>
              </a:r>
            </a:p>
            <a:p>
              <a:pPr algn="ctr">
                <a:lnSpc>
                  <a:spcPct val="150000"/>
                </a:lnSpc>
                <a:buClr>
                  <a:srgbClr val="CEA084"/>
                </a:buClr>
              </a:pPr>
              <a:endParaRPr lang="en-US" altLang="ko-KR" sz="24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  <a:p>
              <a:pPr algn="ctr">
                <a:lnSpc>
                  <a:spcPct val="150000"/>
                </a:lnSpc>
                <a:buClr>
                  <a:srgbClr val="CEA084"/>
                </a:buClr>
              </a:pPr>
              <a:r>
                <a:rPr lang="en-US" altLang="ko-KR" sz="2400" dirty="0">
                  <a:solidFill>
                    <a:schemeClr val="tx1"/>
                  </a:solidFill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Customize your</a:t>
              </a:r>
            </a:p>
            <a:p>
              <a:pPr algn="ctr">
                <a:lnSpc>
                  <a:spcPct val="150000"/>
                </a:lnSpc>
                <a:buClr>
                  <a:srgbClr val="CEA084"/>
                </a:buClr>
              </a:pPr>
              <a:r>
                <a:rPr lang="en-US" altLang="ko-KR" sz="2400" dirty="0">
                  <a:solidFill>
                    <a:schemeClr val="tx1"/>
                  </a:solidFill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own mode</a:t>
              </a:r>
            </a:p>
          </p:txBody>
        </p:sp>
        <p:sp>
          <p:nvSpPr>
            <p:cNvPr id="19" name="Oval 50">
              <a:extLst>
                <a:ext uri="{FF2B5EF4-FFF2-40B4-BE49-F238E27FC236}">
                  <a16:creationId xmlns:a16="http://schemas.microsoft.com/office/drawing/2014/main" id="{668E05CB-D2B0-45A1-A058-3E38C9B5DD43}"/>
                </a:ext>
              </a:extLst>
            </p:cNvPr>
            <p:cNvSpPr/>
            <p:nvPr/>
          </p:nvSpPr>
          <p:spPr>
            <a:xfrm>
              <a:off x="4359445" y="783255"/>
              <a:ext cx="2175128" cy="2175128"/>
            </a:xfrm>
            <a:prstGeom prst="ellipse">
              <a:avLst/>
            </a:prstGeom>
            <a:solidFill>
              <a:srgbClr val="16567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buClr>
                  <a:srgbClr val="165675"/>
                </a:buClr>
              </a:pPr>
              <a:r>
                <a:rPr lang="en-US" altLang="ko-KR" sz="2400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Automatic</a:t>
              </a:r>
            </a:p>
            <a:p>
              <a:pPr algn="ctr">
                <a:lnSpc>
                  <a:spcPct val="150000"/>
                </a:lnSpc>
                <a:buClr>
                  <a:srgbClr val="165675"/>
                </a:buClr>
              </a:pPr>
              <a:r>
                <a:rPr lang="en-US" altLang="ko-KR" sz="2400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execution</a:t>
              </a:r>
            </a:p>
            <a:p>
              <a:pPr algn="ctr">
                <a:lnSpc>
                  <a:spcPct val="150000"/>
                </a:lnSpc>
                <a:buClr>
                  <a:srgbClr val="165675"/>
                </a:buClr>
              </a:pPr>
              <a:endPara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  <a:p>
              <a:pPr algn="ctr">
                <a:lnSpc>
                  <a:spcPct val="150000"/>
                </a:lnSpc>
                <a:buClr>
                  <a:srgbClr val="165675"/>
                </a:buClr>
              </a:pPr>
              <a:r>
                <a:rPr lang="en-US" altLang="ko-KR" sz="2400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High </a:t>
              </a:r>
            </a:p>
            <a:p>
              <a:pPr algn="ctr">
                <a:lnSpc>
                  <a:spcPct val="150000"/>
                </a:lnSpc>
                <a:buClr>
                  <a:srgbClr val="165675"/>
                </a:buClr>
              </a:pPr>
              <a:r>
                <a:rPr lang="en-US" altLang="ko-KR" sz="2400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usability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55A425-8664-2C41-93FC-EEE22F1838AB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D4F3B-5E89-A849-90D6-2BB58BFAFE08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Effects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765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Picture 2" descr="확대이미지">
            <a:extLst>
              <a:ext uri="{FF2B5EF4-FFF2-40B4-BE49-F238E27FC236}">
                <a16:creationId xmlns:a16="http://schemas.microsoft.com/office/drawing/2014/main" id="{FDE66256-B443-472B-AFFA-D5348B897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798" y="572559"/>
            <a:ext cx="5600404" cy="343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5C07446-D272-4336-B0C3-C7488B15A5AB}"/>
              </a:ext>
            </a:extLst>
          </p:cNvPr>
          <p:cNvSpPr/>
          <p:nvPr/>
        </p:nvSpPr>
        <p:spPr>
          <a:xfrm>
            <a:off x="1838325" y="3988537"/>
            <a:ext cx="8515350" cy="715063"/>
          </a:xfrm>
          <a:prstGeom prst="round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Relieving compulsion to stay on-line all the time</a:t>
            </a:r>
            <a:endParaRPr lang="ko-KR" altLang="en-US" sz="24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B5B9012-0531-479D-B64A-674135787235}"/>
              </a:ext>
            </a:extLst>
          </p:cNvPr>
          <p:cNvSpPr/>
          <p:nvPr/>
        </p:nvSpPr>
        <p:spPr>
          <a:xfrm>
            <a:off x="1838325" y="4922354"/>
            <a:ext cx="8515350" cy="715063"/>
          </a:xfrm>
          <a:prstGeom prst="round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Increasing work efficiency and concentration </a:t>
            </a:r>
            <a:endParaRPr lang="ko-KR" altLang="en-US" sz="24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F75C484-DCFA-4DB7-9386-6FA8211FE346}"/>
              </a:ext>
            </a:extLst>
          </p:cNvPr>
          <p:cNvSpPr/>
          <p:nvPr/>
        </p:nvSpPr>
        <p:spPr>
          <a:xfrm>
            <a:off x="1838325" y="5856171"/>
            <a:ext cx="8515350" cy="715063"/>
          </a:xfrm>
          <a:prstGeom prst="round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Improving quality of life</a:t>
            </a:r>
            <a:endParaRPr lang="ko-KR" altLang="en-US" sz="24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97B20-6979-A043-A2F6-42DB03489AB1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C1E6C-7FF6-6F4E-B83E-035A6AA70822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Effects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055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nterior Design Room House Home Apartment Condo (199) Wallpapers ...  Desktop Background">
            <a:extLst>
              <a:ext uri="{FF2B5EF4-FFF2-40B4-BE49-F238E27FC236}">
                <a16:creationId xmlns:a16="http://schemas.microsoft.com/office/drawing/2014/main" id="{5F8F95DD-C9D3-1A4B-87AF-37F7683F6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6253" y="-72189"/>
            <a:ext cx="3975235" cy="70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">
            <a:extLst>
              <a:ext uri="{FF2B5EF4-FFF2-40B4-BE49-F238E27FC236}">
                <a16:creationId xmlns:a16="http://schemas.microsoft.com/office/drawing/2014/main" id="{61A33FD1-6503-4044-8F52-701D87341DC7}"/>
              </a:ext>
            </a:extLst>
          </p:cNvPr>
          <p:cNvSpPr/>
          <p:nvPr/>
        </p:nvSpPr>
        <p:spPr>
          <a:xfrm rot="158741">
            <a:off x="-605910" y="-726348"/>
            <a:ext cx="4721523" cy="8310696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78160" y="362277"/>
            <a:ext cx="8640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04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70282" y="3784425"/>
            <a:ext cx="642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4000" spc="-150" dirty="0"/>
              <a:t>TEAM &amp; PLAN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883222" y="4492311"/>
            <a:ext cx="288032" cy="60959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FA740C-CAAA-A440-9246-6558176C2A67}"/>
              </a:ext>
            </a:extLst>
          </p:cNvPr>
          <p:cNvSpPr txBox="1"/>
          <p:nvPr/>
        </p:nvSpPr>
        <p:spPr>
          <a:xfrm>
            <a:off x="5770283" y="4685932"/>
            <a:ext cx="64217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2600" b="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01. Team Formulation</a:t>
            </a:r>
          </a:p>
          <a:p>
            <a:r>
              <a:rPr lang="en-US" altLang="ko-KR" sz="2600" b="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02. Development Plan</a:t>
            </a:r>
            <a:r>
              <a:rPr lang="ko-KR" altLang="en-US" sz="2600" b="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600" b="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(Gantt Chart)</a:t>
            </a:r>
          </a:p>
        </p:txBody>
      </p:sp>
    </p:spTree>
    <p:extLst>
      <p:ext uri="{BB962C8B-B14F-4D97-AF65-F5344CB8AC3E}">
        <p14:creationId xmlns:p14="http://schemas.microsoft.com/office/powerpoint/2010/main" val="3173175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3" t="4514" r="10813" b="16328"/>
          <a:stretch/>
        </p:blipFill>
        <p:spPr>
          <a:xfrm>
            <a:off x="10726579" y="913398"/>
            <a:ext cx="1130061" cy="1121625"/>
          </a:xfrm>
          <a:prstGeom prst="rect">
            <a:avLst/>
          </a:prstGeom>
        </p:spPr>
      </p:pic>
      <p:sp>
        <p:nvSpPr>
          <p:cNvPr id="2" name="순서도: 대체 처리 1"/>
          <p:cNvSpPr/>
          <p:nvPr/>
        </p:nvSpPr>
        <p:spPr>
          <a:xfrm>
            <a:off x="894160" y="1305202"/>
            <a:ext cx="1547115" cy="577970"/>
          </a:xfrm>
          <a:prstGeom prst="flowChartAlternateProcess">
            <a:avLst/>
          </a:prstGeom>
          <a:solidFill>
            <a:srgbClr val="CEA084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Team 1</a:t>
            </a:r>
            <a:endParaRPr lang="ko-KR" altLang="en-US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992103" y="1305202"/>
            <a:ext cx="1547115" cy="2387568"/>
            <a:chOff x="2911141" y="1329493"/>
            <a:chExt cx="1547115" cy="2387568"/>
          </a:xfrm>
          <a:effectLst/>
        </p:grpSpPr>
        <p:sp>
          <p:nvSpPr>
            <p:cNvPr id="16" name="순서도: 대체 처리 15"/>
            <p:cNvSpPr/>
            <p:nvPr/>
          </p:nvSpPr>
          <p:spPr>
            <a:xfrm>
              <a:off x="2911141" y="2234292"/>
              <a:ext cx="1547115" cy="577970"/>
            </a:xfrm>
            <a:prstGeom prst="flowChartAlternateProcess">
              <a:avLst/>
            </a:prstGeom>
            <a:solidFill>
              <a:srgbClr val="CEA084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Designer</a:t>
              </a:r>
              <a:endParaRPr lang="ko-KR" altLang="en-US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7" name="순서도: 대체 처리 16"/>
            <p:cNvSpPr/>
            <p:nvPr/>
          </p:nvSpPr>
          <p:spPr>
            <a:xfrm>
              <a:off x="2911141" y="1329493"/>
              <a:ext cx="1547115" cy="577970"/>
            </a:xfrm>
            <a:prstGeom prst="flowChartAlternateProcess">
              <a:avLst/>
            </a:prstGeom>
            <a:solidFill>
              <a:srgbClr val="CEA084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PM</a:t>
              </a:r>
              <a:endParaRPr lang="ko-KR" altLang="en-US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8" name="순서도: 대체 처리 17"/>
            <p:cNvSpPr/>
            <p:nvPr/>
          </p:nvSpPr>
          <p:spPr>
            <a:xfrm>
              <a:off x="2911141" y="3139091"/>
              <a:ext cx="1547115" cy="577970"/>
            </a:xfrm>
            <a:prstGeom prst="flowChartAlternateProcess">
              <a:avLst/>
            </a:prstGeom>
            <a:solidFill>
              <a:srgbClr val="CEA084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Developer</a:t>
              </a:r>
              <a:endParaRPr lang="ko-KR" altLang="en-US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090046" y="3193399"/>
            <a:ext cx="1547115" cy="3203752"/>
            <a:chOff x="4960650" y="3217690"/>
            <a:chExt cx="1547115" cy="3203752"/>
          </a:xfrm>
          <a:effectLst/>
        </p:grpSpPr>
        <p:sp>
          <p:nvSpPr>
            <p:cNvPr id="19" name="순서도: 대체 처리 18"/>
            <p:cNvSpPr/>
            <p:nvPr/>
          </p:nvSpPr>
          <p:spPr>
            <a:xfrm>
              <a:off x="4960650" y="3217690"/>
              <a:ext cx="1547115" cy="577970"/>
            </a:xfrm>
            <a:prstGeom prst="flowChartAlternateProcess">
              <a:avLst/>
            </a:prstGeom>
            <a:solidFill>
              <a:srgbClr val="CEA084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App</a:t>
              </a:r>
              <a:endParaRPr lang="ko-KR" altLang="en-US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0" name="순서도: 대체 처리 19"/>
            <p:cNvSpPr/>
            <p:nvPr/>
          </p:nvSpPr>
          <p:spPr>
            <a:xfrm>
              <a:off x="4960650" y="5843472"/>
              <a:ext cx="1547115" cy="577970"/>
            </a:xfrm>
            <a:prstGeom prst="flowChartAlternateProcess">
              <a:avLst/>
            </a:prstGeom>
            <a:solidFill>
              <a:srgbClr val="CEA084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Hardware</a:t>
              </a:r>
              <a:endParaRPr lang="ko-KR" altLang="en-US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4" name="순서도: 대체 처리 23"/>
            <p:cNvSpPr/>
            <p:nvPr/>
          </p:nvSpPr>
          <p:spPr>
            <a:xfrm>
              <a:off x="4960650" y="4530581"/>
              <a:ext cx="1547115" cy="577970"/>
            </a:xfrm>
            <a:prstGeom prst="flowChartAlternateProcess">
              <a:avLst/>
            </a:prstGeom>
            <a:solidFill>
              <a:srgbClr val="CEA084"/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Server/DB</a:t>
              </a:r>
              <a:endParaRPr lang="ko-KR" altLang="en-US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2510287" y="1582273"/>
            <a:ext cx="370936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695755" y="1591311"/>
            <a:ext cx="0" cy="1891073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2688567" y="2510143"/>
            <a:ext cx="192656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695755" y="3469150"/>
            <a:ext cx="192656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4620883" y="2498986"/>
            <a:ext cx="4730151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620883" y="3403785"/>
            <a:ext cx="373811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809226" y="3403785"/>
            <a:ext cx="0" cy="2704381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4802038" y="4799294"/>
            <a:ext cx="192656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4802038" y="6108166"/>
            <a:ext cx="192656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6765985" y="3469150"/>
            <a:ext cx="2585049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620883" y="1591311"/>
            <a:ext cx="4730151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472577" y="3469150"/>
            <a:ext cx="0" cy="655865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472577" y="4125015"/>
            <a:ext cx="878457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6765985" y="4770282"/>
            <a:ext cx="2585049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8472577" y="4770282"/>
            <a:ext cx="0" cy="655865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8472577" y="5426147"/>
            <a:ext cx="878457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765985" y="6138082"/>
            <a:ext cx="2585049" cy="0"/>
          </a:xfrm>
          <a:prstGeom prst="line">
            <a:avLst/>
          </a:prstGeom>
          <a:ln w="28575">
            <a:solidFill>
              <a:srgbClr val="30384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432700" y="1397607"/>
            <a:ext cx="121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김종헌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452738" y="3940349"/>
            <a:ext cx="121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홍권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452739" y="3284484"/>
            <a:ext cx="11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이미소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452739" y="2314320"/>
            <a:ext cx="121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김민현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452738" y="4610609"/>
            <a:ext cx="121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오세훈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432700" y="5241481"/>
            <a:ext cx="121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김영빈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452738" y="5953416"/>
            <a:ext cx="121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임세창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 r="12370" b="16063"/>
          <a:stretch/>
        </p:blipFill>
        <p:spPr>
          <a:xfrm>
            <a:off x="10812843" y="3341368"/>
            <a:ext cx="802258" cy="911428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56"/>
          <a:stretch/>
        </p:blipFill>
        <p:spPr>
          <a:xfrm>
            <a:off x="10671582" y="4635490"/>
            <a:ext cx="1140508" cy="925448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0"/>
          <a:stretch/>
        </p:blipFill>
        <p:spPr>
          <a:xfrm>
            <a:off x="10750177" y="5750035"/>
            <a:ext cx="905698" cy="7760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5" t="2812" r="10829" b="22651"/>
          <a:stretch/>
        </p:blipFill>
        <p:spPr>
          <a:xfrm>
            <a:off x="10726579" y="2044572"/>
            <a:ext cx="974785" cy="908827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E890E21-FD53-8F43-A910-A387D1374DDC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06A09F-BDFC-9F48-B1D4-CC673A615540}"/>
              </a:ext>
            </a:extLst>
          </p:cNvPr>
          <p:cNvSpPr txBox="1"/>
          <p:nvPr/>
        </p:nvSpPr>
        <p:spPr>
          <a:xfrm>
            <a:off x="911424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Team Formulation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697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465805" y="1019853"/>
          <a:ext cx="9028693" cy="5592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3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4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45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45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45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945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451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945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451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41919">
                <a:tc gridSpan="11"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Schedule</a:t>
                      </a:r>
                      <a:endParaRPr lang="ko-KR" altLang="en-US" sz="1700" b="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91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Contents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Timeline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492">
                <a:tc v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4/4~4/10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4/11~4/17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4/18~4/24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4/25~5/1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5/2~5/8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5/9~5/15</a:t>
                      </a: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5/16~5/22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5/23~5/29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5/30~6/5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6/6~6/12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Requirements Specification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System Design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Interface Design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9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Implementation</a:t>
                      </a:r>
                      <a:r>
                        <a:rPr lang="en-US" altLang="ko-KR" sz="1700" baseline="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– Component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9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Implementation</a:t>
                      </a:r>
                      <a:r>
                        <a:rPr lang="en-US" altLang="ko-KR" sz="1700" baseline="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- Integration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Test Plan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Unit Test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4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System Test</a:t>
                      </a:r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 anchor="ctr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10">
                  <a:txBody>
                    <a:bodyPr/>
                    <a:lstStyle/>
                    <a:p>
                      <a:pPr latinLnBrk="1"/>
                      <a:endParaRPr lang="ko-KR" altLang="en-US" sz="1700" dirty="0">
                        <a:solidFill>
                          <a:schemeClr val="tx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marL="84028" marR="84028" marT="42014" marB="42014">
                    <a:lnL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6567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marL="105624" marR="105624" marT="52812" marB="52812">
                    <a:lnL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EAB7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656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3545457" y="2201358"/>
            <a:ext cx="1412775" cy="335114"/>
          </a:xfrm>
          <a:prstGeom prst="rect">
            <a:avLst/>
          </a:prstGeom>
          <a:solidFill>
            <a:srgbClr val="16567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7" name="직사각형 36"/>
          <p:cNvSpPr/>
          <p:nvPr/>
        </p:nvSpPr>
        <p:spPr>
          <a:xfrm>
            <a:off x="5644561" y="3319690"/>
            <a:ext cx="671180" cy="340902"/>
          </a:xfrm>
          <a:prstGeom prst="rect">
            <a:avLst/>
          </a:prstGeom>
          <a:solidFill>
            <a:srgbClr val="16567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0" name="직사각형 39"/>
          <p:cNvSpPr/>
          <p:nvPr/>
        </p:nvSpPr>
        <p:spPr>
          <a:xfrm>
            <a:off x="6390710" y="3856793"/>
            <a:ext cx="2044130" cy="335113"/>
          </a:xfrm>
          <a:prstGeom prst="rect">
            <a:avLst/>
          </a:prstGeom>
          <a:solidFill>
            <a:srgbClr val="16567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3" name="직사각형 42"/>
          <p:cNvSpPr/>
          <p:nvPr/>
        </p:nvSpPr>
        <p:spPr>
          <a:xfrm>
            <a:off x="4958232" y="2773509"/>
            <a:ext cx="671180" cy="340902"/>
          </a:xfrm>
          <a:prstGeom prst="rect">
            <a:avLst/>
          </a:prstGeom>
          <a:solidFill>
            <a:srgbClr val="16567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직사각형 43"/>
          <p:cNvSpPr/>
          <p:nvPr/>
        </p:nvSpPr>
        <p:spPr>
          <a:xfrm>
            <a:off x="7077418" y="4465695"/>
            <a:ext cx="2044130" cy="335113"/>
          </a:xfrm>
          <a:prstGeom prst="rect">
            <a:avLst/>
          </a:prstGeom>
          <a:solidFill>
            <a:srgbClr val="16567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직사각형 44"/>
          <p:cNvSpPr/>
          <p:nvPr/>
        </p:nvSpPr>
        <p:spPr>
          <a:xfrm>
            <a:off x="8458930" y="5059251"/>
            <a:ext cx="1372950" cy="335114"/>
          </a:xfrm>
          <a:prstGeom prst="rect">
            <a:avLst/>
          </a:prstGeom>
          <a:solidFill>
            <a:srgbClr val="16567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직사각형 45"/>
          <p:cNvSpPr/>
          <p:nvPr/>
        </p:nvSpPr>
        <p:spPr>
          <a:xfrm>
            <a:off x="9121548" y="5629207"/>
            <a:ext cx="1372950" cy="335114"/>
          </a:xfrm>
          <a:prstGeom prst="rect">
            <a:avLst/>
          </a:prstGeom>
          <a:solidFill>
            <a:srgbClr val="16567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직사각형 47"/>
          <p:cNvSpPr/>
          <p:nvPr/>
        </p:nvSpPr>
        <p:spPr>
          <a:xfrm>
            <a:off x="9121548" y="6182459"/>
            <a:ext cx="1372950" cy="335114"/>
          </a:xfrm>
          <a:prstGeom prst="rect">
            <a:avLst/>
          </a:prstGeom>
          <a:solidFill>
            <a:srgbClr val="165675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5187B2-82A7-5249-97A2-BC624F2A5CA6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6C627-5260-D94E-AB8E-E28038D9AA81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Development Plan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513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A588-70AB-7E4E-80DE-3C5CD269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41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8A838D"/>
                </a:solidFill>
              </a:rPr>
              <a:t>THANK YOU</a:t>
            </a:r>
            <a:endParaRPr lang="en-KR" dirty="0">
              <a:solidFill>
                <a:srgbClr val="8A838D"/>
              </a:solidFill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C8CFCAEC-86B6-C54D-A05F-66CDE91E571A}"/>
              </a:ext>
            </a:extLst>
          </p:cNvPr>
          <p:cNvSpPr/>
          <p:nvPr/>
        </p:nvSpPr>
        <p:spPr>
          <a:xfrm>
            <a:off x="5316920" y="2976245"/>
            <a:ext cx="1558160" cy="7175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5501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nterior Design Room House Home Apartment Condo (199) Wallpapers ...  Desktop Background">
            <a:extLst>
              <a:ext uri="{FF2B5EF4-FFF2-40B4-BE49-F238E27FC236}">
                <a16:creationId xmlns:a16="http://schemas.microsoft.com/office/drawing/2014/main" id="{5F8F95DD-C9D3-1A4B-87AF-37F7683F6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6253" y="-72189"/>
            <a:ext cx="3975235" cy="70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">
            <a:extLst>
              <a:ext uri="{FF2B5EF4-FFF2-40B4-BE49-F238E27FC236}">
                <a16:creationId xmlns:a16="http://schemas.microsoft.com/office/drawing/2014/main" id="{61A33FD1-6503-4044-8F52-701D87341DC7}"/>
              </a:ext>
            </a:extLst>
          </p:cNvPr>
          <p:cNvSpPr/>
          <p:nvPr/>
        </p:nvSpPr>
        <p:spPr>
          <a:xfrm rot="158741">
            <a:off x="-605910" y="-726348"/>
            <a:ext cx="4721523" cy="8310696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78160" y="362277"/>
            <a:ext cx="8640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01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70282" y="3784425"/>
            <a:ext cx="642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4000" spc="-150" dirty="0"/>
              <a:t>OVERVIEW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883222" y="4492311"/>
            <a:ext cx="288032" cy="60959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FA740C-CAAA-A440-9246-6558176C2A67}"/>
              </a:ext>
            </a:extLst>
          </p:cNvPr>
          <p:cNvSpPr txBox="1"/>
          <p:nvPr/>
        </p:nvSpPr>
        <p:spPr>
          <a:xfrm>
            <a:off x="5770283" y="4685932"/>
            <a:ext cx="64217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2600" b="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01. Background</a:t>
            </a:r>
          </a:p>
          <a:p>
            <a:r>
              <a:rPr lang="en-US" altLang="ko-KR" sz="2600" b="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02. Motivation</a:t>
            </a:r>
          </a:p>
        </p:txBody>
      </p:sp>
    </p:spTree>
    <p:extLst>
      <p:ext uri="{BB962C8B-B14F-4D97-AF65-F5344CB8AC3E}">
        <p14:creationId xmlns:p14="http://schemas.microsoft.com/office/powerpoint/2010/main" val="3498400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30732-6139-734A-A3E6-0E404DB11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821" y="18641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[1]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Statistics Korea. Supplementary Results of the Economically Active Population Survey by Employment Type. </a:t>
            </a:r>
            <a:r>
              <a:rPr 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Daejeon: Statistics Korea; Aug 2021.</a:t>
            </a:r>
          </a:p>
          <a:p>
            <a:pPr marL="0" indent="0">
              <a:buNone/>
            </a:pPr>
            <a:endParaRPr lang="en-US" sz="18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[2]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JOBKOREA, "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직장인 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2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명 중 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명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재택근무 종료 환영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", JOBKOREA, Nov 2021, https://bit.ly/35fzdvf</a:t>
            </a:r>
          </a:p>
          <a:p>
            <a:pPr marL="0" indent="0">
              <a:buNone/>
            </a:pPr>
            <a:endParaRPr lang="en-US" sz="18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[3]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Jared </a:t>
            </a:r>
            <a:r>
              <a:rPr lang="en-US" sz="18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Spatar</a:t>
            </a:r>
            <a:r>
              <a:rPr lang="en-US" altLang="ko-KR" sz="18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o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, A pulse on employees’ wellbeing, six months into the pandemic, Microsoft 365, Sep 2020, 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  <a:hlinkClick r:id="rId3"/>
              </a:rPr>
              <a:t>https://bit.ly/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3LhUJyP </a:t>
            </a:r>
          </a:p>
          <a:p>
            <a:pPr marL="0" indent="0">
              <a:buNone/>
            </a:pPr>
            <a:endParaRPr lang="en-US" sz="18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[4]</a:t>
            </a:r>
            <a:r>
              <a:rPr lang="ko-KR" altLang="en-US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YC Jung, ”Samsung is leading Smart Home Platform”, ETNEWS, Feb 2021, https://</a:t>
            </a:r>
            <a:r>
              <a:rPr lang="en-US" altLang="ko-KR" sz="1800" dirty="0" err="1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bit.ly</a:t>
            </a:r>
            <a:r>
              <a:rPr lang="en-US" altLang="ko-KR" sz="18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/3LhWaNU</a:t>
            </a:r>
            <a:endParaRPr lang="en-KR" sz="18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4" name="직사각형 5">
            <a:extLst>
              <a:ext uri="{FF2B5EF4-FFF2-40B4-BE49-F238E27FC236}">
                <a16:creationId xmlns:a16="http://schemas.microsoft.com/office/drawing/2014/main" id="{FD8087AC-4E2E-AC4A-B06B-322244EBFF48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5" name="직사각형 9">
            <a:extLst>
              <a:ext uri="{FF2B5EF4-FFF2-40B4-BE49-F238E27FC236}">
                <a16:creationId xmlns:a16="http://schemas.microsoft.com/office/drawing/2014/main" id="{72113A13-9C3C-9A40-86C8-C709EE9FD74E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DFDE2-82D5-2448-AE02-EDEA484814D4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References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639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08" y="0"/>
            <a:ext cx="4558773" cy="685800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386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3504193" y="0"/>
            <a:ext cx="1055185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Background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5990" y="847522"/>
            <a:ext cx="4719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Increasing Home Workers</a:t>
            </a:r>
            <a:endParaRPr lang="ko-KR" altLang="en-US" sz="1700" b="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 rot="16200000">
            <a:off x="7217087" y="1091426"/>
            <a:ext cx="525483" cy="67813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직사각형 18"/>
          <p:cNvSpPr/>
          <p:nvPr/>
        </p:nvSpPr>
        <p:spPr>
          <a:xfrm>
            <a:off x="7824192" y="4869320"/>
            <a:ext cx="1440000" cy="14400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직사각형 20"/>
          <p:cNvSpPr/>
          <p:nvPr/>
        </p:nvSpPr>
        <p:spPr>
          <a:xfrm>
            <a:off x="7824192" y="2865955"/>
            <a:ext cx="1440000" cy="14400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직사각형 21"/>
          <p:cNvSpPr/>
          <p:nvPr/>
        </p:nvSpPr>
        <p:spPr>
          <a:xfrm>
            <a:off x="7824192" y="862591"/>
            <a:ext cx="1440000" cy="144000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4956497" y="889196"/>
            <a:ext cx="248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Telecommuters</a:t>
            </a:r>
            <a:endParaRPr lang="ko-KR" altLang="en-US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rot="16200000">
            <a:off x="7217087" y="3094790"/>
            <a:ext cx="525483" cy="67813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4722303" y="2897863"/>
            <a:ext cx="272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Creators</a:t>
            </a:r>
            <a:endParaRPr lang="ko-KR" altLang="en-US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 rot="16200000">
            <a:off x="7217087" y="5098155"/>
            <a:ext cx="525483" cy="67813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TextBox 29"/>
          <p:cNvSpPr txBox="1"/>
          <p:nvPr/>
        </p:nvSpPr>
        <p:spPr>
          <a:xfrm>
            <a:off x="5533333" y="4901227"/>
            <a:ext cx="19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Freelancers</a:t>
            </a:r>
            <a:endParaRPr lang="ko-KR" altLang="en-US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605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08" y="0"/>
            <a:ext cx="4558773" cy="685800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386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3504193" y="0"/>
            <a:ext cx="1055185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Background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5990" y="847522"/>
            <a:ext cx="471995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Increasing Home Workers</a:t>
            </a:r>
            <a:endParaRPr lang="ko-KR" altLang="en-US" sz="1700" b="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3712" y="6581475"/>
            <a:ext cx="86882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[1]</a:t>
            </a:r>
            <a:r>
              <a:rPr lang="ko-KR" altLang="en-US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Supplementary Results of the Economically Active Population Survey by Employment Type</a:t>
            </a:r>
            <a:r>
              <a:rPr lang="ko-KR" altLang="en-US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(2021)</a:t>
            </a:r>
            <a:endParaRPr lang="ko-KR" altLang="en-US" sz="1300" dirty="0">
              <a:solidFill>
                <a:srgbClr val="8A838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257362" y="297731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8A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4" name="타원 23"/>
          <p:cNvSpPr/>
          <p:nvPr/>
        </p:nvSpPr>
        <p:spPr>
          <a:xfrm>
            <a:off x="8689440" y="2255448"/>
            <a:ext cx="2880000" cy="28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8A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6" name="TextBox 25"/>
          <p:cNvSpPr txBox="1"/>
          <p:nvPr/>
        </p:nvSpPr>
        <p:spPr>
          <a:xfrm>
            <a:off x="9046604" y="3403061"/>
            <a:ext cx="2165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1,140,000</a:t>
            </a:r>
            <a:endParaRPr lang="ko-KR" altLang="en-US" sz="32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57362" y="1468518"/>
            <a:ext cx="4254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Number of Home Workers</a:t>
            </a: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400" baseline="30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[1]</a:t>
            </a:r>
            <a:endParaRPr lang="ko-KR" altLang="en-US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665422" y="5240659"/>
            <a:ext cx="92803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2021</a:t>
            </a:r>
            <a:endParaRPr lang="ko-KR" altLang="en-US" sz="1467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1B665D-39EC-A74F-A596-5EF4373B286C}"/>
              </a:ext>
            </a:extLst>
          </p:cNvPr>
          <p:cNvSpPr txBox="1"/>
          <p:nvPr/>
        </p:nvSpPr>
        <p:spPr>
          <a:xfrm>
            <a:off x="5411343" y="3503090"/>
            <a:ext cx="114044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9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530,000</a:t>
            </a:r>
            <a:endParaRPr lang="ko-KR" altLang="en-US" sz="1900" b="1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4ED18D-C181-4049-99BF-B18B36CE9382}"/>
              </a:ext>
            </a:extLst>
          </p:cNvPr>
          <p:cNvSpPr txBox="1"/>
          <p:nvPr/>
        </p:nvSpPr>
        <p:spPr>
          <a:xfrm>
            <a:off x="5513343" y="5240659"/>
            <a:ext cx="92803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33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2020</a:t>
            </a:r>
            <a:endParaRPr lang="ko-KR" altLang="en-US" sz="1467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7" name="아래쪽 화살표 30">
            <a:extLst>
              <a:ext uri="{FF2B5EF4-FFF2-40B4-BE49-F238E27FC236}">
                <a16:creationId xmlns:a16="http://schemas.microsoft.com/office/drawing/2014/main" id="{29705A20-62AA-3141-AF7D-6D9F99827F84}"/>
              </a:ext>
            </a:extLst>
          </p:cNvPr>
          <p:cNvSpPr/>
          <p:nvPr/>
        </p:nvSpPr>
        <p:spPr>
          <a:xfrm rot="16200000">
            <a:off x="7346279" y="3186666"/>
            <a:ext cx="672075" cy="1017567"/>
          </a:xfrm>
          <a:prstGeom prst="downArrow">
            <a:avLst>
              <a:gd name="adj1" fmla="val 46899"/>
              <a:gd name="adj2" fmla="val 50000"/>
            </a:avLst>
          </a:prstGeom>
          <a:noFill/>
          <a:ln>
            <a:solidFill>
              <a:srgbClr val="8A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01622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Background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5990" y="847522"/>
            <a:ext cx="54929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Ambiguous boundary between work and life </a:t>
            </a:r>
            <a:endParaRPr lang="ko-KR" altLang="en-US" sz="1700" b="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6268" y="6581475"/>
            <a:ext cx="92057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[2]</a:t>
            </a:r>
            <a:r>
              <a:rPr lang="ko-KR" altLang="en-US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직장인 </a:t>
            </a:r>
            <a:r>
              <a:rPr lang="en-US" altLang="ko-KR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 중 </a:t>
            </a:r>
            <a:r>
              <a:rPr lang="en-US" altLang="ko-KR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</a:t>
            </a:r>
            <a:r>
              <a:rPr lang="ko-KR" altLang="en-US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명</a:t>
            </a:r>
            <a:r>
              <a:rPr lang="en-US" altLang="ko-KR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재택근무 종료 환영 </a:t>
            </a:r>
            <a:r>
              <a:rPr lang="en-US" altLang="ko-KR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(2021)</a:t>
            </a:r>
            <a:endParaRPr lang="ko-KR" altLang="en-US" sz="1300" dirty="0">
              <a:solidFill>
                <a:srgbClr val="8A838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5744" y="3083013"/>
            <a:ext cx="5876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Home workers feel that</a:t>
            </a:r>
          </a:p>
          <a:p>
            <a:pPr algn="ctr"/>
            <a:r>
              <a:rPr lang="en-US" altLang="ko-KR" sz="24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boundary between work and life </a:t>
            </a:r>
          </a:p>
          <a:p>
            <a:pPr algn="ctr"/>
            <a:r>
              <a:rPr lang="en-US" altLang="ko-KR" sz="24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has been collapsing</a:t>
            </a:r>
            <a:r>
              <a:rPr lang="ko-KR" altLang="en-US" sz="24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400" baseline="30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[2]</a:t>
            </a:r>
            <a:endParaRPr lang="ko-KR" altLang="en-US" sz="24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A14B648-8F0C-AF4F-93C2-5A91FF65B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690" y="1113183"/>
            <a:ext cx="4613099" cy="531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DBC9E93-3BCB-0745-B94F-F4C322A4F44E}"/>
              </a:ext>
            </a:extLst>
          </p:cNvPr>
          <p:cNvSpPr/>
          <p:nvPr/>
        </p:nvSpPr>
        <p:spPr>
          <a:xfrm>
            <a:off x="6531690" y="2862470"/>
            <a:ext cx="4500745" cy="503582"/>
          </a:xfrm>
          <a:prstGeom prst="roundRect">
            <a:avLst/>
          </a:prstGeom>
          <a:solidFill>
            <a:srgbClr val="EAB794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7880E30-FA8A-824C-A0F3-8F952C051CCF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214730" y="3114261"/>
            <a:ext cx="1316960" cy="198782"/>
          </a:xfrm>
          <a:prstGeom prst="straightConnector1">
            <a:avLst/>
          </a:prstGeom>
          <a:ln w="12700">
            <a:solidFill>
              <a:srgbClr val="CEA0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266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Background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5990" y="847522"/>
            <a:ext cx="54929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Ambiguous boundary between work and life </a:t>
            </a:r>
            <a:endParaRPr lang="ko-KR" altLang="en-US" sz="1700" b="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86268" y="6581475"/>
            <a:ext cx="92057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[3] </a:t>
            </a:r>
            <a:r>
              <a:rPr lang="en-US" altLang="ko-KR" sz="1300" dirty="0">
                <a:solidFill>
                  <a:srgbClr val="8A838D"/>
                </a:solidFill>
                <a:ea typeface="나눔바른고딕 Light" panose="020B0603020101020101" pitchFamily="50" charset="-127"/>
              </a:rPr>
              <a:t>A pulse on employees’ wellbeing, six months into the pandemic</a:t>
            </a:r>
            <a:r>
              <a:rPr lang="ko-KR" altLang="en-US" sz="1300" dirty="0">
                <a:solidFill>
                  <a:srgbClr val="8A838D"/>
                </a:solidFill>
                <a:ea typeface="나눔바른고딕 Light" panose="020B0603020101020101" pitchFamily="50" charset="-127"/>
              </a:rPr>
              <a:t> </a:t>
            </a:r>
            <a:r>
              <a:rPr lang="en-US" altLang="ko-KR" sz="1300" dirty="0">
                <a:solidFill>
                  <a:srgbClr val="8A838D"/>
                </a:solidFill>
                <a:ea typeface="나눔바른고딕 Light" panose="020B0603020101020101" pitchFamily="50" charset="-127"/>
              </a:rPr>
              <a:t>(2020)</a:t>
            </a:r>
            <a:endParaRPr lang="ko-KR" altLang="en-US" sz="1300" dirty="0">
              <a:solidFill>
                <a:srgbClr val="8A838D"/>
              </a:solidFill>
              <a:ea typeface="나눔바른고딕 Light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374298" y="1392743"/>
            <a:ext cx="744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Not only domestically, But also </a:t>
            </a:r>
            <a:r>
              <a:rPr lang="en-US" altLang="ko-KR" sz="2400" b="1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internationally</a:t>
            </a:r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..</a:t>
            </a:r>
            <a:r>
              <a:rPr lang="ko-KR" altLang="en-US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400" baseline="300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[3]</a:t>
            </a:r>
            <a:r>
              <a:rPr lang="ko-KR" altLang="en-US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</a:p>
        </p:txBody>
      </p:sp>
      <p:pic>
        <p:nvPicPr>
          <p:cNvPr id="14" name="Picture 4" descr="An image of global workplace stressors, ranked. ">
            <a:extLst>
              <a:ext uri="{FF2B5EF4-FFF2-40B4-BE49-F238E27FC236}">
                <a16:creationId xmlns:a16="http://schemas.microsoft.com/office/drawing/2014/main" id="{63D1B533-91B8-CE43-AF41-350B0391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302" y="1921954"/>
            <a:ext cx="8631396" cy="451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8A401D-0CAC-1344-93DD-BBCC7825ECD6}"/>
              </a:ext>
            </a:extLst>
          </p:cNvPr>
          <p:cNvCxnSpPr>
            <a:cxnSpLocks/>
          </p:cNvCxnSpPr>
          <p:nvPr/>
        </p:nvCxnSpPr>
        <p:spPr>
          <a:xfrm>
            <a:off x="1901687" y="1921954"/>
            <a:ext cx="83488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5970934-670B-F449-B602-395D86036140}"/>
              </a:ext>
            </a:extLst>
          </p:cNvPr>
          <p:cNvSpPr/>
          <p:nvPr/>
        </p:nvSpPr>
        <p:spPr>
          <a:xfrm>
            <a:off x="3147390" y="3869635"/>
            <a:ext cx="3650975" cy="53008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18410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ive.lge.co.kr/wp-content/uploads/2019/08/cats-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564" y="1135213"/>
            <a:ext cx="2793555" cy="155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543" y="2739090"/>
            <a:ext cx="1689903" cy="1689903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129037" y="847245"/>
            <a:ext cx="239067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700" b="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dirty="0"/>
              <a:t>- For Home Workers?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6" name="직사각형 15"/>
          <p:cNvSpPr/>
          <p:nvPr/>
        </p:nvSpPr>
        <p:spPr>
          <a:xfrm>
            <a:off x="5016000" y="2294245"/>
            <a:ext cx="2160000" cy="21600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직사각형 16"/>
          <p:cNvSpPr/>
          <p:nvPr/>
        </p:nvSpPr>
        <p:spPr>
          <a:xfrm>
            <a:off x="2147568" y="1934032"/>
            <a:ext cx="1200000" cy="12000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직사각형 18"/>
          <p:cNvSpPr/>
          <p:nvPr/>
        </p:nvSpPr>
        <p:spPr>
          <a:xfrm>
            <a:off x="8976320" y="3494139"/>
            <a:ext cx="1200000" cy="120000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직사각형 21"/>
          <p:cNvSpPr/>
          <p:nvPr/>
        </p:nvSpPr>
        <p:spPr>
          <a:xfrm>
            <a:off x="7932464" y="1124744"/>
            <a:ext cx="1200000" cy="1200000"/>
          </a:xfrm>
          <a:prstGeom prst="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3" name="직선 연결선 2"/>
          <p:cNvCxnSpPr/>
          <p:nvPr/>
        </p:nvCxnSpPr>
        <p:spPr>
          <a:xfrm>
            <a:off x="3599883" y="2565896"/>
            <a:ext cx="1440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순서도: 연결자 3"/>
          <p:cNvSpPr/>
          <p:nvPr/>
        </p:nvSpPr>
        <p:spPr>
          <a:xfrm>
            <a:off x="3441323" y="2489096"/>
            <a:ext cx="158400" cy="153600"/>
          </a:xfrm>
          <a:prstGeom prst="flowChartConnector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2" name="직사각형 31"/>
          <p:cNvSpPr/>
          <p:nvPr/>
        </p:nvSpPr>
        <p:spPr>
          <a:xfrm>
            <a:off x="2867825" y="4739785"/>
            <a:ext cx="1200000" cy="1200000"/>
          </a:xfrm>
          <a:prstGeom prst="rect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33" name="직선 연결선 32"/>
          <p:cNvCxnSpPr/>
          <p:nvPr/>
        </p:nvCxnSpPr>
        <p:spPr>
          <a:xfrm>
            <a:off x="7152117" y="4183496"/>
            <a:ext cx="1533915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연결자 33"/>
          <p:cNvSpPr/>
          <p:nvPr/>
        </p:nvSpPr>
        <p:spPr>
          <a:xfrm>
            <a:off x="8686032" y="4108624"/>
            <a:ext cx="158400" cy="153600"/>
          </a:xfrm>
          <a:prstGeom prst="flowChartConnector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6499200" y="1934032"/>
            <a:ext cx="0" cy="384043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6494400" y="1922696"/>
            <a:ext cx="1089739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순서도: 연결자 48"/>
          <p:cNvSpPr/>
          <p:nvPr/>
        </p:nvSpPr>
        <p:spPr>
          <a:xfrm>
            <a:off x="6475201" y="1897010"/>
            <a:ext cx="60959" cy="60959"/>
          </a:xfrm>
          <a:prstGeom prst="flowChartConnector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순서도: 연결자 49"/>
          <p:cNvSpPr/>
          <p:nvPr/>
        </p:nvSpPr>
        <p:spPr>
          <a:xfrm>
            <a:off x="7569781" y="1845896"/>
            <a:ext cx="158400" cy="153600"/>
          </a:xfrm>
          <a:prstGeom prst="flowChartConnector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5126400" y="4262224"/>
            <a:ext cx="0" cy="105600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순서도: 연결자 55"/>
          <p:cNvSpPr/>
          <p:nvPr/>
        </p:nvSpPr>
        <p:spPr>
          <a:xfrm>
            <a:off x="5088001" y="5297097"/>
            <a:ext cx="60959" cy="60959"/>
          </a:xfrm>
          <a:prstGeom prst="flowChartConnector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57" name="직선 연결선 56"/>
          <p:cNvCxnSpPr/>
          <p:nvPr/>
        </p:nvCxnSpPr>
        <p:spPr>
          <a:xfrm>
            <a:off x="4468800" y="5335496"/>
            <a:ext cx="672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순서도: 연결자 57"/>
          <p:cNvSpPr/>
          <p:nvPr/>
        </p:nvSpPr>
        <p:spPr>
          <a:xfrm>
            <a:off x="4324375" y="5258696"/>
            <a:ext cx="158400" cy="153600"/>
          </a:xfrm>
          <a:prstGeom prst="flowChartConnector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6691200" y="4429211"/>
            <a:ext cx="0" cy="105600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순서도: 연결자 38"/>
          <p:cNvSpPr/>
          <p:nvPr/>
        </p:nvSpPr>
        <p:spPr>
          <a:xfrm>
            <a:off x="6667201" y="5441097"/>
            <a:ext cx="60959" cy="60959"/>
          </a:xfrm>
          <a:prstGeom prst="flowChartConnector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42" name="직선 연결선 41"/>
          <p:cNvCxnSpPr/>
          <p:nvPr/>
        </p:nvCxnSpPr>
        <p:spPr>
          <a:xfrm>
            <a:off x="6696000" y="5484296"/>
            <a:ext cx="672000" cy="0"/>
          </a:xfrm>
          <a:prstGeom prst="line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순서도: 연결자 42"/>
          <p:cNvSpPr/>
          <p:nvPr/>
        </p:nvSpPr>
        <p:spPr>
          <a:xfrm>
            <a:off x="7368000" y="5407496"/>
            <a:ext cx="158400" cy="153600"/>
          </a:xfrm>
          <a:prstGeom prst="flowChartConnector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034" name="Picture 10" descr="https://cdn-icons-png.flaticon.com/512/5351/535152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585" y="4866912"/>
            <a:ext cx="1200000" cy="1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cons.flaticon.com/png/512/3177/premium/3177255.png?token=exp=1648243232~hmac=cde28283208407aa79de57e6b17026c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517" y="4810635"/>
            <a:ext cx="1500921" cy="150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www.sktsmarthome.com/resources/img/common/mobile/img_smarthome_logo_sm_06a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627" y="3326295"/>
            <a:ext cx="1692315" cy="5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00" y="2313808"/>
            <a:ext cx="2646184" cy="50333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12584" y="6404757"/>
            <a:ext cx="73668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Target “Home” Function Only – Air Purifier, TV, Energy Meter, Home Camera, etc.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370507" y="383964"/>
            <a:ext cx="4512501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300" dirty="0">
                <a:solidFill>
                  <a:srgbClr val="8A838D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[4] Samsung is leading Smart Home Platform (2021)</a:t>
            </a:r>
            <a:endParaRPr lang="ko-KR" altLang="en-US" sz="1300" dirty="0">
              <a:solidFill>
                <a:srgbClr val="8A838D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A0A7B8-9A48-984C-BFBE-6DC2D33B7C6A}"/>
              </a:ext>
            </a:extLst>
          </p:cNvPr>
          <p:cNvSpPr txBox="1"/>
          <p:nvPr/>
        </p:nvSpPr>
        <p:spPr>
          <a:xfrm>
            <a:off x="7809838" y="2739307"/>
            <a:ext cx="10465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(69.5%)</a:t>
            </a:r>
            <a:r>
              <a:rPr lang="en-US" altLang="ko-KR" sz="15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[4]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A0A7B8-9A48-984C-BFBE-6DC2D33B7C6A}"/>
              </a:ext>
            </a:extLst>
          </p:cNvPr>
          <p:cNvSpPr txBox="1"/>
          <p:nvPr/>
        </p:nvSpPr>
        <p:spPr>
          <a:xfrm>
            <a:off x="3744795" y="3828034"/>
            <a:ext cx="10465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en-US" altLang="ko-KR" sz="15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4.1%)</a:t>
            </a:r>
            <a:r>
              <a:rPr lang="en-US" altLang="ko-KR" sz="1500" baseline="3000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</a:t>
            </a:r>
            <a:r>
              <a:rPr lang="en-US" altLang="ko-KR" sz="15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4]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A0A7B8-9A48-984C-BFBE-6DC2D33B7C6A}"/>
              </a:ext>
            </a:extLst>
          </p:cNvPr>
          <p:cNvSpPr txBox="1"/>
          <p:nvPr/>
        </p:nvSpPr>
        <p:spPr>
          <a:xfrm>
            <a:off x="7123485" y="3700458"/>
            <a:ext cx="10465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(6.0%)</a:t>
            </a:r>
            <a:r>
              <a:rPr lang="en-US" altLang="ko-KR" sz="15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[4]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A0A7B8-9A48-984C-BFBE-6DC2D33B7C6A}"/>
              </a:ext>
            </a:extLst>
          </p:cNvPr>
          <p:cNvSpPr txBox="1"/>
          <p:nvPr/>
        </p:nvSpPr>
        <p:spPr>
          <a:xfrm>
            <a:off x="4482775" y="2067843"/>
            <a:ext cx="10465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(5.7%)</a:t>
            </a:r>
            <a:r>
              <a:rPr lang="en-US" altLang="ko-KR" sz="15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[4]</a:t>
            </a:r>
            <a:endParaRPr lang="ko-KR" altLang="en-US" sz="1500" dirty="0"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8F03C1-64FE-7247-9D5E-22B4676B7DB7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277F80-2E65-6D41-874E-4C6F2525852B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Background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231BA4-2382-6947-9452-AEA84593F98E}"/>
              </a:ext>
            </a:extLst>
          </p:cNvPr>
          <p:cNvSpPr txBox="1"/>
          <p:nvPr/>
        </p:nvSpPr>
        <p:spPr>
          <a:xfrm>
            <a:off x="895991" y="847522"/>
            <a:ext cx="23906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Recent Smart Homes</a:t>
            </a:r>
            <a:endParaRPr lang="ko-KR" altLang="en-US" sz="1700" b="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4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17" grpId="0" animBg="1"/>
      <p:bldP spid="19" grpId="0" animBg="1"/>
      <p:bldP spid="22" grpId="0" animBg="1"/>
      <p:bldP spid="32" grpId="0" animBg="1"/>
      <p:bldP spid="36" grpId="0"/>
      <p:bldP spid="2" grpId="0"/>
      <p:bldP spid="40" grpId="0"/>
      <p:bldP spid="41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한샘, 연매출 다시 2조 넘겼다… 작년 영업익 66.7% 성장 | Save Internet 뉴데일리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682" y="3030973"/>
            <a:ext cx="2432183" cy="243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5016000" y="1623383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Home Office?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44" y="2368983"/>
            <a:ext cx="1440000" cy="1440000"/>
          </a:xfrm>
          <a:prstGeom prst="rect">
            <a:avLst/>
          </a:prstGeom>
        </p:spPr>
      </p:pic>
      <p:pic>
        <p:nvPicPr>
          <p:cNvPr id="3074" name="Picture 2" descr="Desktop  free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67" y="236734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ffice chair  fre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59" y="236734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static.hyundailivart.co.kr/assets/images/mbr/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942" y="4000543"/>
            <a:ext cx="1431649" cy="49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휴렛 팩커드 - 위키백과, 우리 모두의 백과사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197" y="3859648"/>
            <a:ext cx="535887" cy="5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2" y="3498113"/>
            <a:ext cx="1896139" cy="99547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91272" y="5705602"/>
            <a:ext cx="5008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바른고딕 Light" panose="020B0603020101020101" pitchFamily="50" charset="-127"/>
              </a:rPr>
              <a:t>NO SYSTEMS for Home Workers</a:t>
            </a:r>
          </a:p>
        </p:txBody>
      </p:sp>
      <p:sp>
        <p:nvSpPr>
          <p:cNvPr id="13" name="아래쪽 화살표 12"/>
          <p:cNvSpPr/>
          <p:nvPr/>
        </p:nvSpPr>
        <p:spPr>
          <a:xfrm>
            <a:off x="5676652" y="4924829"/>
            <a:ext cx="837760" cy="639309"/>
          </a:xfrm>
          <a:prstGeom prst="downArrow">
            <a:avLst>
              <a:gd name="adj1" fmla="val 40881"/>
              <a:gd name="adj2" fmla="val 58651"/>
            </a:avLst>
          </a:prstGeom>
          <a:noFill/>
          <a:ln>
            <a:solidFill>
              <a:srgbClr val="8A838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AF1716-234B-E44D-AF7E-A6F6D30AC7CE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44BE5-C7D8-8546-A59A-2BC1F490877B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Background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747833-EA7F-E54D-84FA-434A9355BDE2}"/>
              </a:ext>
            </a:extLst>
          </p:cNvPr>
          <p:cNvSpPr txBox="1"/>
          <p:nvPr/>
        </p:nvSpPr>
        <p:spPr>
          <a:xfrm>
            <a:off x="895990" y="847522"/>
            <a:ext cx="478066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Other Products For Home Workers</a:t>
            </a:r>
            <a:endParaRPr lang="ko-KR" altLang="en-US" sz="1700" b="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7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1359</Words>
  <Application>Microsoft Macintosh PowerPoint</Application>
  <PresentationFormat>Widescreen</PresentationFormat>
  <Paragraphs>298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HY태백B</vt:lpstr>
      <vt:lpstr>Malgun Gothic</vt:lpstr>
      <vt:lpstr>Malgun Gothic</vt:lpstr>
      <vt:lpstr>NanumBarunGothic Light</vt:lpstr>
      <vt:lpstr>NanumBarunGothicOTF Light</vt:lpstr>
      <vt:lpstr>NanumMyeongjo</vt:lpstr>
      <vt:lpstr>나눔명조</vt:lpstr>
      <vt:lpstr>나눔바른고딕 Light</vt:lpstr>
      <vt:lpstr>Arial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임세창</dc:creator>
  <cp:lastModifiedBy>김종헌</cp:lastModifiedBy>
  <cp:revision>385</cp:revision>
  <dcterms:created xsi:type="dcterms:W3CDTF">2022-03-24T01:18:47Z</dcterms:created>
  <dcterms:modified xsi:type="dcterms:W3CDTF">2022-03-27T14:29:15Z</dcterms:modified>
</cp:coreProperties>
</file>